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04" r:id="rId2"/>
    <p:sldId id="305" r:id="rId3"/>
    <p:sldId id="306" r:id="rId4"/>
    <p:sldId id="307" r:id="rId5"/>
    <p:sldId id="308" r:id="rId6"/>
    <p:sldId id="309" r:id="rId7"/>
    <p:sldId id="310" r:id="rId8"/>
    <p:sldId id="259" r:id="rId9"/>
    <p:sldId id="322" r:id="rId10"/>
    <p:sldId id="275" r:id="rId11"/>
    <p:sldId id="292" r:id="rId12"/>
    <p:sldId id="300" r:id="rId13"/>
    <p:sldId id="325" r:id="rId14"/>
    <p:sldId id="326" r:id="rId15"/>
    <p:sldId id="327" r:id="rId16"/>
    <p:sldId id="328" r:id="rId17"/>
    <p:sldId id="329" r:id="rId18"/>
    <p:sldId id="330" r:id="rId19"/>
    <p:sldId id="324" r:id="rId2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CCFF"/>
    <a:srgbClr val="CCFFFF"/>
    <a:srgbClr val="FFFFCC"/>
    <a:srgbClr val="FFFFFF"/>
    <a:srgbClr val="FFFF00"/>
    <a:srgbClr val="898989"/>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00" autoAdjust="0"/>
  </p:normalViewPr>
  <p:slideViewPr>
    <p:cSldViewPr>
      <p:cViewPr>
        <p:scale>
          <a:sx n="66" d="100"/>
          <a:sy n="66" d="100"/>
        </p:scale>
        <p:origin x="-1200" y="-840"/>
      </p:cViewPr>
      <p:guideLst>
        <p:guide orient="horz" pos="845"/>
        <p:guide pos="2699"/>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Contenidor de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89E18BA-DF64-4B8E-BEC5-8B95F87D34CF}" type="datetimeFigureOut">
              <a:rPr lang="es-ES"/>
              <a:pPr>
                <a:defRPr/>
              </a:pPr>
              <a:t>30/05/2013</a:t>
            </a:fld>
            <a:endParaRPr lang="es-ES"/>
          </a:p>
        </p:txBody>
      </p:sp>
      <p:sp>
        <p:nvSpPr>
          <p:cNvPr id="4" name="Contenidor de peu de pà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Project Meeting Group 2 - Pomerania (Poland)</a:t>
            </a:r>
            <a:endParaRPr lang="es-ES"/>
          </a:p>
        </p:txBody>
      </p:sp>
      <p:sp>
        <p:nvSpPr>
          <p:cNvPr id="5" name="Conteni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D5205A7-E955-401D-AEBC-C3F4D5C76656}" type="slidenum">
              <a:rPr lang="es-ES"/>
              <a:pPr>
                <a:defRPr/>
              </a:pPr>
              <a:t>‹#›</a:t>
            </a:fld>
            <a:endParaRPr lang="es-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A891FBF-0A55-4BCE-8C70-7EE07C28430A}" type="datetimeFigureOut">
              <a:rPr lang="ca-ES"/>
              <a:pPr>
                <a:defRPr/>
              </a:pPr>
              <a:t>30/05/2013</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ca-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Project Meeting Group 2 - Pomerania (Poland)</a:t>
            </a:r>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7FE45BE-8AD3-4442-AF77-FA343E24F45D}" type="slidenum">
              <a:rPr lang="ca-ES"/>
              <a:pPr>
                <a:defRPr/>
              </a:pPr>
              <a:t>‹#›</a:t>
            </a:fld>
            <a:endParaRPr lang="ca-E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txBox="1">
            <a:spLocks noChangeArrowheads="1" noTextEdit="1"/>
          </p:cNvSpPr>
          <p:nvPr>
            <p:ph type="sldImg"/>
          </p:nvPr>
        </p:nvSpPr>
        <p:spPr bwMode="auto">
          <a:xfrm>
            <a:off x="1143000" y="693738"/>
            <a:ext cx="4573588" cy="3429000"/>
          </a:xfrm>
          <a:noFill/>
          <a:ln>
            <a:solidFill>
              <a:srgbClr val="000000"/>
            </a:solidFill>
            <a:miter lim="800000"/>
            <a:headEnd/>
            <a:tailEnd/>
          </a:ln>
        </p:spPr>
      </p:sp>
      <p:sp>
        <p:nvSpPr>
          <p:cNvPr id="88067" name="Rectangle 3"/>
          <p:cNvSpPr txBox="1">
            <a:spLocks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idor d'imatge de diapositiva 1"/>
          <p:cNvSpPr>
            <a:spLocks noGrp="1" noRot="1" noChangeAspect="1"/>
          </p:cNvSpPr>
          <p:nvPr>
            <p:ph type="sldImg"/>
          </p:nvPr>
        </p:nvSpPr>
        <p:spPr bwMode="auto">
          <a:noFill/>
          <a:ln>
            <a:solidFill>
              <a:srgbClr val="000000"/>
            </a:solidFill>
            <a:miter lim="800000"/>
            <a:headEnd/>
            <a:tailEnd/>
          </a:ln>
        </p:spPr>
      </p:sp>
      <p:sp>
        <p:nvSpPr>
          <p:cNvPr id="35842" name="Contenidor de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35843" name="Contenidor de número de diapositiva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7ABB05F-30B3-4E1D-9112-50D12AE5C09C}" type="slidenum">
              <a:rPr lang="ca-ES" sz="1200"/>
              <a:pPr algn="r"/>
              <a:t>10</a:t>
            </a:fld>
            <a:endParaRPr lang="ca-E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idor d'imatge de diapositiva 1"/>
          <p:cNvSpPr>
            <a:spLocks noGrp="1" noRot="1" noChangeAspect="1"/>
          </p:cNvSpPr>
          <p:nvPr>
            <p:ph type="sldImg"/>
          </p:nvPr>
        </p:nvSpPr>
        <p:spPr bwMode="auto">
          <a:noFill/>
          <a:ln>
            <a:solidFill>
              <a:srgbClr val="000000"/>
            </a:solidFill>
            <a:miter lim="800000"/>
            <a:headEnd/>
            <a:tailEnd/>
          </a:ln>
        </p:spPr>
      </p:sp>
      <p:sp>
        <p:nvSpPr>
          <p:cNvPr id="58370" name="Contenidor de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58371" name="Contenidor de número de diapositiva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AFEAFC2-50C1-4870-ADFA-C927C9EDB818}" type="slidenum">
              <a:rPr lang="ca-ES" sz="1200"/>
              <a:pPr algn="r"/>
              <a:t>11</a:t>
            </a:fld>
            <a:endParaRPr lang="ca-E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idor d'imatge de diapositiva 1"/>
          <p:cNvSpPr>
            <a:spLocks noGrp="1" noRot="1" noChangeAspect="1"/>
          </p:cNvSpPr>
          <p:nvPr>
            <p:ph type="sldImg"/>
          </p:nvPr>
        </p:nvSpPr>
        <p:spPr bwMode="auto">
          <a:noFill/>
          <a:ln>
            <a:solidFill>
              <a:srgbClr val="000000"/>
            </a:solidFill>
            <a:miter lim="800000"/>
            <a:headEnd/>
            <a:tailEnd/>
          </a:ln>
        </p:spPr>
      </p:sp>
      <p:sp>
        <p:nvSpPr>
          <p:cNvPr id="74754" name="Contenidor de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21507" name="Contenidor de número de diapositiva 4"/>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AC348F7-950C-46F3-92AA-E02567D0DB8A}" type="slidenum">
              <a:rPr lang="ca-ES" sz="1200">
                <a:latin typeface="+mn-lt"/>
              </a:rPr>
              <a:pPr algn="r">
                <a:defRPr/>
              </a:pPr>
              <a:t>12</a:t>
            </a:fld>
            <a:endParaRPr lang="ca-ES"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225283" name="Contenidor de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21507" name="Contenidor de número de diapositiva 4"/>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D611FEA-1375-4FAA-9927-DC03DEE594E3}" type="slidenum">
              <a:rPr lang="ca-ES" sz="1200">
                <a:latin typeface="+mn-lt"/>
              </a:rPr>
              <a:pPr algn="r">
                <a:defRPr/>
              </a:pPr>
              <a:t>13</a:t>
            </a:fld>
            <a:endParaRPr lang="ca-ES"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idor d'imatge de diapositiva 1"/>
          <p:cNvSpPr>
            <a:spLocks noGrp="1" noRot="1" noChangeAspect="1"/>
          </p:cNvSpPr>
          <p:nvPr>
            <p:ph type="sldImg"/>
          </p:nvPr>
        </p:nvSpPr>
        <p:spPr bwMode="auto">
          <a:noFill/>
          <a:ln>
            <a:solidFill>
              <a:srgbClr val="000000"/>
            </a:solidFill>
            <a:miter lim="800000"/>
            <a:headEnd/>
            <a:tailEnd/>
          </a:ln>
        </p:spPr>
      </p:sp>
      <p:sp>
        <p:nvSpPr>
          <p:cNvPr id="159747" name="Contenidor de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21507" name="Contenidor de número de diapositiva 4"/>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3B6787C-C020-4485-AE5F-432B00B3A611}" type="slidenum">
              <a:rPr lang="ca-ES" sz="1200">
                <a:latin typeface="+mn-lt"/>
              </a:rPr>
              <a:pPr algn="r">
                <a:defRPr/>
              </a:pPr>
              <a:t>19</a:t>
            </a:fld>
            <a:endParaRPr lang="ca-E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txBox="1">
            <a:spLocks noChangeArrowheads="1" noTextEdit="1"/>
          </p:cNvSpPr>
          <p:nvPr>
            <p:ph type="sldImg"/>
          </p:nvPr>
        </p:nvSpPr>
        <p:spPr bwMode="auto">
          <a:xfrm>
            <a:off x="1143000" y="693738"/>
            <a:ext cx="4573588" cy="3429000"/>
          </a:xfrm>
          <a:noFill/>
          <a:ln>
            <a:solidFill>
              <a:srgbClr val="000000"/>
            </a:solidFill>
            <a:miter lim="800000"/>
            <a:headEnd/>
            <a:tailEnd/>
          </a:ln>
        </p:spPr>
      </p:sp>
      <p:sp>
        <p:nvSpPr>
          <p:cNvPr id="90115" name="Rectangle 3"/>
          <p:cNvSpPr txBox="1">
            <a:spLocks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
          <p:cNvSpPr txBox="1">
            <a:spLocks noChangeArrowheads="1" noTextEdit="1"/>
          </p:cNvSpPr>
          <p:nvPr>
            <p:ph type="sldImg"/>
          </p:nvPr>
        </p:nvSpPr>
        <p:spPr bwMode="auto">
          <a:xfrm>
            <a:off x="1143000" y="693738"/>
            <a:ext cx="4573588" cy="3429000"/>
          </a:xfrm>
          <a:noFill/>
          <a:ln>
            <a:solidFill>
              <a:srgbClr val="000000"/>
            </a:solidFill>
            <a:miter lim="800000"/>
            <a:headEnd/>
            <a:tailEnd/>
          </a:ln>
        </p:spPr>
      </p:sp>
      <p:sp>
        <p:nvSpPr>
          <p:cNvPr id="92163" name="Rectangle 3"/>
          <p:cNvSpPr txBox="1">
            <a:spLocks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
          <p:cNvSpPr txBox="1">
            <a:spLocks noChangeArrowheads="1" noTextEdit="1"/>
          </p:cNvSpPr>
          <p:nvPr>
            <p:ph type="sldImg"/>
          </p:nvPr>
        </p:nvSpPr>
        <p:spPr bwMode="auto">
          <a:xfrm>
            <a:off x="1143000" y="693738"/>
            <a:ext cx="4573588" cy="3429000"/>
          </a:xfrm>
          <a:noFill/>
          <a:ln>
            <a:solidFill>
              <a:srgbClr val="000000"/>
            </a:solidFill>
            <a:miter lim="800000"/>
            <a:headEnd/>
            <a:tailEnd/>
          </a:ln>
        </p:spPr>
      </p:sp>
      <p:sp>
        <p:nvSpPr>
          <p:cNvPr id="94211" name="Rectangle 3"/>
          <p:cNvSpPr txBox="1">
            <a:spLocks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
          <p:cNvSpPr txBox="1">
            <a:spLocks noChangeArrowheads="1" noTextEdit="1"/>
          </p:cNvSpPr>
          <p:nvPr>
            <p:ph type="sldImg"/>
          </p:nvPr>
        </p:nvSpPr>
        <p:spPr bwMode="auto">
          <a:xfrm>
            <a:off x="1143000" y="693738"/>
            <a:ext cx="4573588" cy="3429000"/>
          </a:xfrm>
          <a:noFill/>
          <a:ln>
            <a:solidFill>
              <a:srgbClr val="000000"/>
            </a:solidFill>
            <a:miter lim="800000"/>
            <a:headEnd/>
            <a:tailEnd/>
          </a:ln>
        </p:spPr>
      </p:sp>
      <p:sp>
        <p:nvSpPr>
          <p:cNvPr id="96259" name="Rectangle 3"/>
          <p:cNvSpPr txBox="1">
            <a:spLocks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2"/>
          <p:cNvSpPr txBox="1">
            <a:spLocks noChangeArrowheads="1" noTextEdit="1"/>
          </p:cNvSpPr>
          <p:nvPr>
            <p:ph type="sldImg"/>
          </p:nvPr>
        </p:nvSpPr>
        <p:spPr bwMode="auto">
          <a:xfrm>
            <a:off x="1143000" y="693738"/>
            <a:ext cx="4573588" cy="3429000"/>
          </a:xfrm>
          <a:noFill/>
          <a:ln>
            <a:solidFill>
              <a:srgbClr val="000000"/>
            </a:solidFill>
            <a:miter lim="800000"/>
            <a:headEnd/>
            <a:tailEnd/>
          </a:ln>
        </p:spPr>
      </p:sp>
      <p:sp>
        <p:nvSpPr>
          <p:cNvPr id="98307" name="Rectangle 3"/>
          <p:cNvSpPr txBox="1">
            <a:spLocks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2"/>
          <p:cNvSpPr txBox="1">
            <a:spLocks noChangeArrowheads="1" noTextEdit="1"/>
          </p:cNvSpPr>
          <p:nvPr>
            <p:ph type="sldImg"/>
          </p:nvPr>
        </p:nvSpPr>
        <p:spPr bwMode="auto">
          <a:xfrm>
            <a:off x="1143000" y="693738"/>
            <a:ext cx="4573588" cy="3429000"/>
          </a:xfrm>
          <a:noFill/>
          <a:ln>
            <a:solidFill>
              <a:srgbClr val="000000"/>
            </a:solidFill>
            <a:miter lim="800000"/>
            <a:headEnd/>
            <a:tailEnd/>
          </a:ln>
        </p:spPr>
      </p:sp>
      <p:sp>
        <p:nvSpPr>
          <p:cNvPr id="100355" name="Rectangle 3"/>
          <p:cNvSpPr txBox="1">
            <a:spLocks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idor d'imatge de diapositiva 1"/>
          <p:cNvSpPr>
            <a:spLocks noGrp="1" noRot="1" noChangeAspect="1"/>
          </p:cNvSpPr>
          <p:nvPr>
            <p:ph type="sldImg"/>
          </p:nvPr>
        </p:nvSpPr>
        <p:spPr bwMode="auto">
          <a:noFill/>
          <a:ln>
            <a:solidFill>
              <a:srgbClr val="000000"/>
            </a:solidFill>
            <a:miter lim="800000"/>
            <a:headEnd/>
            <a:tailEnd/>
          </a:ln>
        </p:spPr>
      </p:sp>
      <p:sp>
        <p:nvSpPr>
          <p:cNvPr id="11266" name="Contenidor de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11267" name="Contenidor de número de diapositiva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44E26-DB73-4E53-AB3D-37066C624504}" type="slidenum">
              <a:rPr lang="ca-ES"/>
              <a:pPr fontAlgn="base">
                <a:spcBef>
                  <a:spcPct val="0"/>
                </a:spcBef>
                <a:spcAft>
                  <a:spcPct val="0"/>
                </a:spcAft>
                <a:defRPr/>
              </a:pPr>
              <a:t>8</a:t>
            </a:fld>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idor d'imatge de diapositiva 1"/>
          <p:cNvSpPr>
            <a:spLocks noGrp="1" noRot="1" noChangeAspect="1"/>
          </p:cNvSpPr>
          <p:nvPr>
            <p:ph type="sldImg"/>
          </p:nvPr>
        </p:nvSpPr>
        <p:spPr bwMode="auto">
          <a:noFill/>
          <a:ln>
            <a:solidFill>
              <a:srgbClr val="000000"/>
            </a:solidFill>
            <a:miter lim="800000"/>
            <a:headEnd/>
            <a:tailEnd/>
          </a:ln>
        </p:spPr>
      </p:sp>
      <p:sp>
        <p:nvSpPr>
          <p:cNvPr id="149507" name="Contenidor de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21507" name="Contenidor de número de diapositiva 4"/>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26E37B0-D2FE-40A2-8236-4E56AAD9CCE3}" type="slidenum">
              <a:rPr lang="ca-ES" sz="1200">
                <a:latin typeface="+mn-lt"/>
              </a:rPr>
              <a:pPr algn="r">
                <a:defRPr/>
              </a:pPr>
              <a:t>9</a:t>
            </a:fld>
            <a:endParaRPr lang="ca-E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2" descr="deliverables_cover"/>
          <p:cNvPicPr>
            <a:picLocks noChangeAspect="1" noChangeArrowheads="1"/>
          </p:cNvPicPr>
          <p:nvPr userDrawn="1"/>
        </p:nvPicPr>
        <p:blipFill>
          <a:blip r:embed="rId2" cstate="print"/>
          <a:srcRect l="33511" t="20706" r="4076"/>
          <a:stretch>
            <a:fillRect/>
          </a:stretch>
        </p:blipFill>
        <p:spPr bwMode="auto">
          <a:xfrm>
            <a:off x="4284663" y="1155700"/>
            <a:ext cx="4706937" cy="5135563"/>
          </a:xfrm>
          <a:prstGeom prst="rect">
            <a:avLst/>
          </a:prstGeom>
          <a:noFill/>
          <a:ln w="9525">
            <a:noFill/>
            <a:miter lim="800000"/>
            <a:headEnd/>
            <a:tailEnd/>
          </a:ln>
        </p:spPr>
      </p:pic>
      <p:sp>
        <p:nvSpPr>
          <p:cNvPr id="2" name="1 Título"/>
          <p:cNvSpPr>
            <a:spLocks noGrp="1"/>
          </p:cNvSpPr>
          <p:nvPr>
            <p:ph type="ctrTitle"/>
          </p:nvPr>
        </p:nvSpPr>
        <p:spPr>
          <a:xfrm>
            <a:off x="685800" y="2130425"/>
            <a:ext cx="3526160" cy="1470025"/>
          </a:xfrm>
          <a:prstGeom prst="rect">
            <a:avLst/>
          </a:prstGeom>
        </p:spPr>
        <p:txBody>
          <a:bodyPr/>
          <a:lstStyle>
            <a:lvl1pPr>
              <a:defRPr sz="3200">
                <a:solidFill>
                  <a:srgbClr val="FF9900"/>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656674" y="3789040"/>
            <a:ext cx="3600400" cy="1224136"/>
          </a:xfrm>
          <a:prstGeom prst="rect">
            <a:avLst/>
          </a:prstGeo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6296"/>
            <a:ext cx="8229600" cy="508918"/>
          </a:xfrm>
          <a:prstGeom prst="rect">
            <a:avLst/>
          </a:prstGeom>
        </p:spPr>
        <p:txBody>
          <a:bodyPr/>
          <a:lstStyle>
            <a:lvl1pPr>
              <a:defRPr sz="3200">
                <a:solidFill>
                  <a:srgbClr val="FF9900"/>
                </a:solidFill>
              </a:defRPr>
            </a:lvl1pPr>
          </a:lstStyle>
          <a:p>
            <a:r>
              <a:rPr lang="en-US" noProof="0" dirty="0" smtClean="0"/>
              <a:t>Click to edit Master title style</a:t>
            </a:r>
            <a:endParaRPr lang="en-GB" noProof="0"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Contenidor de contingut 6"/>
          <p:cNvSpPr>
            <a:spLocks noGrp="1"/>
          </p:cNvSpPr>
          <p:nvPr>
            <p:ph sz="quarter" idx="13"/>
          </p:nvPr>
        </p:nvSpPr>
        <p:spPr>
          <a:xfrm>
            <a:off x="457200" y="6358311"/>
            <a:ext cx="3815656" cy="311049"/>
          </a:xfrm>
          <a:prstGeom prst="rect">
            <a:avLst/>
          </a:prstGeom>
        </p:spPr>
        <p:txBody>
          <a:bodyPr/>
          <a:lstStyle>
            <a:lvl1pPr>
              <a:buNone/>
              <a:defRPr sz="1400" baseline="0">
                <a:solidFill>
                  <a:srgbClr val="898989"/>
                </a:solidFill>
              </a:defRPr>
            </a:lvl1pPr>
          </a:lstStyle>
          <a:p>
            <a:pPr lvl="0"/>
            <a:r>
              <a:rPr lang="en-US" noProof="0" dirty="0" smtClean="0"/>
              <a:t>Click to edit Master text styles</a:t>
            </a:r>
          </a:p>
        </p:txBody>
      </p:sp>
      <p:sp>
        <p:nvSpPr>
          <p:cNvPr id="5" name="5 Marcador de número de diapositiva"/>
          <p:cNvSpPr>
            <a:spLocks noGrp="1"/>
          </p:cNvSpPr>
          <p:nvPr>
            <p:ph type="sldNum" sz="quarter" idx="14"/>
          </p:nvPr>
        </p:nvSpPr>
        <p:spPr/>
        <p:txBody>
          <a:bodyPr/>
          <a:lstStyle>
            <a:lvl1pPr>
              <a:defRPr>
                <a:solidFill>
                  <a:srgbClr val="898989"/>
                </a:solidFill>
              </a:defRPr>
            </a:lvl1pPr>
          </a:lstStyle>
          <a:p>
            <a:pPr>
              <a:defRPr/>
            </a:pPr>
            <a:fld id="{22725B8B-F248-4FDE-B447-420FC8755739}" type="slidenum">
              <a:rPr lang="es-ES"/>
              <a:pPr>
                <a:defRPr/>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337136E-7A11-4093-A089-C08868B1739E}" type="slidenum">
              <a:rPr lang="es-ES"/>
              <a:pPr>
                <a:defRPr/>
              </a:pPr>
              <a:t>‹#›</a:t>
            </a:fld>
            <a:endParaRPr lang="es-ES"/>
          </a:p>
        </p:txBody>
      </p:sp>
      <p:pic>
        <p:nvPicPr>
          <p:cNvPr id="1027" name="Picture 2" descr="header_word_template"/>
          <p:cNvPicPr>
            <a:picLocks noChangeAspect="1" noChangeArrowheads="1"/>
          </p:cNvPicPr>
          <p:nvPr userDrawn="1"/>
        </p:nvPicPr>
        <p:blipFill>
          <a:blip r:embed="rId4" cstate="print"/>
          <a:srcRect/>
          <a:stretch>
            <a:fillRect/>
          </a:stretch>
        </p:blipFill>
        <p:spPr bwMode="auto">
          <a:xfrm>
            <a:off x="115888" y="125413"/>
            <a:ext cx="8856662" cy="833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il@csdc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csdc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srcRect/>
          <a:stretch>
            <a:fillRect/>
          </a:stretch>
        </p:blipFill>
        <p:spPr bwMode="auto">
          <a:xfrm>
            <a:off x="0" y="-9525"/>
            <a:ext cx="10044113" cy="7127875"/>
          </a:xfrm>
          <a:prstGeom prst="rect">
            <a:avLst/>
          </a:prstGeom>
          <a:noFill/>
          <a:ln w="9525">
            <a:noFill/>
            <a:round/>
            <a:headEnd/>
            <a:tailEnd/>
          </a:ln>
          <a:effectLst/>
        </p:spPr>
      </p:pic>
      <p:sp>
        <p:nvSpPr>
          <p:cNvPr id="87043" name="Rectangle 3"/>
          <p:cNvSpPr>
            <a:spLocks noChangeArrowheads="1"/>
          </p:cNvSpPr>
          <p:nvPr/>
        </p:nvSpPr>
        <p:spPr bwMode="auto">
          <a:xfrm>
            <a:off x="755650" y="3213100"/>
            <a:ext cx="3744913" cy="1739900"/>
          </a:xfrm>
          <a:prstGeom prst="rect">
            <a:avLst/>
          </a:prstGeom>
          <a:noFill/>
          <a:ln w="9525">
            <a:noFill/>
            <a:round/>
            <a:headEnd/>
            <a:tailEnd/>
          </a:ln>
          <a:effectLst/>
        </p:spPr>
        <p:txBody>
          <a:bodyPr lIns="0" tIns="0" rIns="0" bIns="0">
            <a:spAutoFit/>
          </a:bodyPr>
          <a:lstStyle/>
          <a:p>
            <a:pPr algn="ctr" defTabSz="401638">
              <a:lnSpc>
                <a:spcPts val="2900"/>
              </a:lnSpc>
              <a:buClr>
                <a:srgbClr val="000000"/>
              </a:buClr>
              <a:buSzPct val="100000"/>
              <a:buFont typeface="Times New Roman" pitchFamily="18" charset="0"/>
              <a:buNone/>
              <a:tabLst>
                <a:tab pos="635000" algn="l"/>
                <a:tab pos="1270000" algn="l"/>
                <a:tab pos="1903413" algn="l"/>
                <a:tab pos="2538413" algn="l"/>
              </a:tabLst>
            </a:pPr>
            <a:r>
              <a:rPr lang="en-US" sz="2400" b="1">
                <a:solidFill>
                  <a:srgbClr val="FF9900"/>
                </a:solidFill>
                <a:latin typeface="Calibri Bold" charset="0"/>
                <a:cs typeface="Arial" pitchFamily="34" charset="0"/>
              </a:rPr>
              <a:t> </a:t>
            </a:r>
            <a:r>
              <a:rPr lang="en-US" sz="2800" b="1">
                <a:solidFill>
                  <a:schemeClr val="hlink"/>
                </a:solidFill>
              </a:rPr>
              <a:t>FIRST STEPS TOWARDS SUSTAINABLE</a:t>
            </a:r>
          </a:p>
          <a:p>
            <a:pPr algn="ctr" defTabSz="401638">
              <a:lnSpc>
                <a:spcPts val="2900"/>
              </a:lnSpc>
              <a:buClr>
                <a:srgbClr val="000000"/>
              </a:buClr>
              <a:buSzPct val="100000"/>
              <a:buFont typeface="Times New Roman" pitchFamily="18" charset="0"/>
              <a:buNone/>
              <a:tabLst>
                <a:tab pos="635000" algn="l"/>
                <a:tab pos="1270000" algn="l"/>
                <a:tab pos="1903413" algn="l"/>
                <a:tab pos="2538413" algn="l"/>
              </a:tabLst>
            </a:pPr>
            <a:r>
              <a:rPr lang="en-US" sz="2800" b="1">
                <a:solidFill>
                  <a:schemeClr val="hlink"/>
                </a:solidFill>
              </a:rPr>
              <a:t> MOBILITY IN TOURISM – THE SEEMORE   PROJECT</a:t>
            </a:r>
            <a:endParaRPr lang="en-US" sz="2800" b="1">
              <a:solidFill>
                <a:schemeClr val="hlink"/>
              </a:solidFill>
              <a:latin typeface="Calibri Bold" charset="0"/>
              <a:cs typeface="Arial" pitchFamily="34" charset="0"/>
            </a:endParaRPr>
          </a:p>
          <a:p>
            <a:pPr defTabSz="401638">
              <a:lnSpc>
                <a:spcPts val="2100"/>
              </a:lnSpc>
              <a:buClr>
                <a:srgbClr val="000000"/>
              </a:buClr>
              <a:buSzPct val="100000"/>
              <a:buFont typeface="Times New Roman" pitchFamily="18" charset="0"/>
              <a:buNone/>
              <a:tabLst>
                <a:tab pos="635000" algn="l"/>
                <a:tab pos="1270000" algn="l"/>
                <a:tab pos="1903413" algn="l"/>
                <a:tab pos="2538413" algn="l"/>
              </a:tabLst>
            </a:pPr>
            <a:endParaRPr lang="en-US" sz="2800">
              <a:solidFill>
                <a:srgbClr val="000000"/>
              </a:solidFill>
              <a:cs typeface="Arial" pitchFamily="34" charset="0"/>
            </a:endParaRPr>
          </a:p>
        </p:txBody>
      </p:sp>
      <p:sp>
        <p:nvSpPr>
          <p:cNvPr id="87044" name="Rectangle 4"/>
          <p:cNvSpPr>
            <a:spLocks noChangeArrowheads="1"/>
          </p:cNvSpPr>
          <p:nvPr/>
        </p:nvSpPr>
        <p:spPr bwMode="auto">
          <a:xfrm>
            <a:off x="2051050" y="3887788"/>
            <a:ext cx="1657350" cy="409575"/>
          </a:xfrm>
          <a:prstGeom prst="rect">
            <a:avLst/>
          </a:prstGeom>
          <a:noFill/>
          <a:ln w="9525">
            <a:noFill/>
            <a:round/>
            <a:headEnd/>
            <a:tailEnd/>
          </a:ln>
          <a:effectLst/>
        </p:spPr>
        <p:txBody>
          <a:bodyPr lIns="0" tIns="0" rIns="0" bIns="0">
            <a:spAutoFit/>
          </a:bodyPr>
          <a:lstStyle/>
          <a:p>
            <a:pPr defTabSz="401638">
              <a:lnSpc>
                <a:spcPts val="1613"/>
              </a:lnSpc>
              <a:buClr>
                <a:srgbClr val="000000"/>
              </a:buClr>
              <a:buSzPct val="100000"/>
              <a:buFont typeface="Times New Roman" pitchFamily="18" charset="0"/>
              <a:buNone/>
              <a:tabLst>
                <a:tab pos="635000" algn="l"/>
              </a:tabLst>
            </a:pPr>
            <a:endParaRPr lang="en-US" sz="2800" b="1">
              <a:solidFill>
                <a:srgbClr val="CC3300"/>
              </a:solidFill>
              <a:latin typeface="Calibri Bold" charset="0"/>
              <a:cs typeface="Arial" pitchFamily="34" charset="0"/>
            </a:endParaRPr>
          </a:p>
          <a:p>
            <a:pPr defTabSz="401638">
              <a:lnSpc>
                <a:spcPts val="1613"/>
              </a:lnSpc>
              <a:buClr>
                <a:srgbClr val="000000"/>
              </a:buClr>
              <a:buSzPct val="100000"/>
              <a:buFont typeface="Times New Roman" pitchFamily="18" charset="0"/>
              <a:buNone/>
              <a:tabLst>
                <a:tab pos="635000" algn="l"/>
              </a:tabLst>
            </a:pPr>
            <a:endParaRPr lang="en-US" sz="2800">
              <a:solidFill>
                <a:srgbClr val="CC3300"/>
              </a:solidFill>
              <a:cs typeface="Arial" pitchFamily="34" charset="0"/>
            </a:endParaRPr>
          </a:p>
        </p:txBody>
      </p:sp>
      <p:sp>
        <p:nvSpPr>
          <p:cNvPr id="87045" name="Rectangle 5"/>
          <p:cNvSpPr>
            <a:spLocks noChangeArrowheads="1"/>
          </p:cNvSpPr>
          <p:nvPr/>
        </p:nvSpPr>
        <p:spPr bwMode="auto">
          <a:xfrm>
            <a:off x="684213" y="4941888"/>
            <a:ext cx="3959225" cy="304800"/>
          </a:xfrm>
          <a:prstGeom prst="rect">
            <a:avLst/>
          </a:prstGeom>
          <a:noFill/>
          <a:ln w="9525">
            <a:noFill/>
            <a:round/>
            <a:headEnd/>
            <a:tailEnd/>
          </a:ln>
          <a:effectLst/>
        </p:spPr>
        <p:txBody>
          <a:bodyPr lIns="0" tIns="0" rIns="0" bIns="0">
            <a:spAutoFit/>
          </a:bodyPr>
          <a:lstStyle/>
          <a:p>
            <a:pPr defTabSz="401638">
              <a:lnSpc>
                <a:spcPts val="1200"/>
              </a:lnSpc>
              <a:buClr>
                <a:srgbClr val="000000"/>
              </a:buClr>
              <a:buSzPct val="100000"/>
              <a:buFont typeface="Times New Roman" pitchFamily="18" charset="0"/>
              <a:buNone/>
              <a:tabLst>
                <a:tab pos="635000" algn="l"/>
                <a:tab pos="1270000" algn="l"/>
                <a:tab pos="1903413" algn="l"/>
                <a:tab pos="2538413" algn="l"/>
              </a:tabLst>
            </a:pPr>
            <a:r>
              <a:rPr lang="en-US" sz="1600">
                <a:solidFill>
                  <a:srgbClr val="000000"/>
                </a:solidFill>
                <a:cs typeface="Arial" pitchFamily="34" charset="0"/>
              </a:rPr>
              <a:t>IEE-011­0951/  From  April  2012  to  April  2015</a:t>
            </a:r>
          </a:p>
          <a:p>
            <a:pPr defTabSz="401638">
              <a:lnSpc>
                <a:spcPts val="1200"/>
              </a:lnSpc>
              <a:buClr>
                <a:srgbClr val="000000"/>
              </a:buClr>
              <a:buSzPct val="100000"/>
              <a:buFont typeface="Times New Roman" pitchFamily="18" charset="0"/>
              <a:buNone/>
              <a:tabLst>
                <a:tab pos="635000" algn="l"/>
                <a:tab pos="1270000" algn="l"/>
                <a:tab pos="1903413" algn="l"/>
                <a:tab pos="2538413" algn="l"/>
              </a:tabLst>
            </a:pPr>
            <a:endParaRPr lang="en-US" sz="1100">
              <a:solidFill>
                <a:srgbClr val="000000"/>
              </a:solidFill>
              <a:cs typeface="Arial" pitchFamily="34" charset="0"/>
            </a:endParaRPr>
          </a:p>
        </p:txBody>
      </p:sp>
      <p:sp>
        <p:nvSpPr>
          <p:cNvPr id="87046" name="Rectangle 6"/>
          <p:cNvSpPr>
            <a:spLocks noChangeArrowheads="1"/>
          </p:cNvSpPr>
          <p:nvPr/>
        </p:nvSpPr>
        <p:spPr bwMode="auto">
          <a:xfrm>
            <a:off x="1123950" y="5127625"/>
            <a:ext cx="0" cy="317500"/>
          </a:xfrm>
          <a:prstGeom prst="rect">
            <a:avLst/>
          </a:prstGeom>
          <a:noFill/>
          <a:ln w="9525">
            <a:noFill/>
            <a:round/>
            <a:headEnd/>
            <a:tailEnd/>
          </a:ln>
          <a:effectLst/>
        </p:spPr>
        <p:txBody>
          <a:bodyPr wrap="none" lIns="0" tIns="0" rIns="0" bIns="0">
            <a:spAutoFit/>
          </a:bodyPr>
          <a:lstStyle/>
          <a:p>
            <a:pPr defTabSz="401638">
              <a:lnSpc>
                <a:spcPts val="1200"/>
              </a:lnSpc>
              <a:buClr>
                <a:srgbClr val="000000"/>
              </a:buClr>
              <a:buSzPct val="100000"/>
              <a:buFont typeface="Times New Roman" pitchFamily="18" charset="0"/>
              <a:buNone/>
              <a:tabLst>
                <a:tab pos="635000" algn="l"/>
                <a:tab pos="1270000" algn="l"/>
                <a:tab pos="1903413" algn="l"/>
                <a:tab pos="2538413" algn="l"/>
              </a:tabLst>
            </a:pPr>
            <a:endParaRPr lang="en-US" sz="1000">
              <a:solidFill>
                <a:srgbClr val="000000"/>
              </a:solidFill>
              <a:cs typeface="Arial" pitchFamily="34" charset="0"/>
            </a:endParaRPr>
          </a:p>
          <a:p>
            <a:pPr defTabSz="401638">
              <a:lnSpc>
                <a:spcPts val="1200"/>
              </a:lnSpc>
              <a:buClr>
                <a:srgbClr val="000000"/>
              </a:buClr>
              <a:buSzPct val="100000"/>
              <a:buFont typeface="Times New Roman" pitchFamily="18" charset="0"/>
              <a:buNone/>
              <a:tabLst>
                <a:tab pos="635000" algn="l"/>
                <a:tab pos="1270000" algn="l"/>
                <a:tab pos="1903413" algn="l"/>
                <a:tab pos="2538413" algn="l"/>
              </a:tabLst>
            </a:pPr>
            <a:endParaRPr lang="en-US" sz="1100">
              <a:solidFill>
                <a:srgbClr val="000000"/>
              </a:solidFill>
              <a:cs typeface="Arial"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ítol 1"/>
          <p:cNvSpPr>
            <a:spLocks noGrp="1"/>
          </p:cNvSpPr>
          <p:nvPr>
            <p:ph type="title" idx="4294967295"/>
          </p:nvPr>
        </p:nvSpPr>
        <p:spPr bwMode="auto">
          <a:xfrm>
            <a:off x="457200" y="1268413"/>
            <a:ext cx="8229600" cy="936625"/>
          </a:xfrm>
          <a:prstGeom prst="rect">
            <a:avLst/>
          </a:prstGeom>
          <a:noFill/>
          <a:ln>
            <a:miter lim="800000"/>
            <a:headEnd/>
            <a:tailEnd/>
          </a:ln>
        </p:spPr>
        <p:txBody>
          <a:bodyPr/>
          <a:lstStyle/>
          <a:p>
            <a:pPr eaLnBrk="1" hangingPunct="1">
              <a:lnSpc>
                <a:spcPct val="60000"/>
              </a:lnSpc>
            </a:pPr>
            <a:r>
              <a:rPr lang="en-US" sz="2800" b="1" smtClean="0">
                <a:solidFill>
                  <a:srgbClr val="FF9900"/>
                </a:solidFill>
              </a:rPr>
              <a:t>Relevant results and findings from the regional survey</a:t>
            </a:r>
          </a:p>
        </p:txBody>
      </p:sp>
      <p:sp>
        <p:nvSpPr>
          <p:cNvPr id="34818" name="Contenidor de contingut 2"/>
          <p:cNvSpPr>
            <a:spLocks noGrp="1"/>
          </p:cNvSpPr>
          <p:nvPr>
            <p:ph idx="4294967295"/>
          </p:nvPr>
        </p:nvSpPr>
        <p:spPr bwMode="auto">
          <a:xfrm>
            <a:off x="457200" y="1989138"/>
            <a:ext cx="8229600" cy="4319587"/>
          </a:xfrm>
          <a:prstGeom prst="rect">
            <a:avLst/>
          </a:prstGeom>
          <a:noFill/>
          <a:ln>
            <a:miter lim="800000"/>
            <a:headEnd/>
            <a:tailEnd/>
          </a:ln>
        </p:spPr>
        <p:txBody>
          <a:bodyPr/>
          <a:lstStyle/>
          <a:p>
            <a:pPr eaLnBrk="1" hangingPunct="1">
              <a:lnSpc>
                <a:spcPct val="70000"/>
              </a:lnSpc>
              <a:buFont typeface="Arial" pitchFamily="34" charset="0"/>
              <a:buNone/>
            </a:pPr>
            <a:r>
              <a:rPr lang="en-GB" sz="2400" b="1" smtClean="0">
                <a:solidFill>
                  <a:schemeClr val="accent2"/>
                </a:solidFill>
              </a:rPr>
              <a:t>Modal split among the target group</a:t>
            </a:r>
            <a:r>
              <a:rPr lang="en-GB" sz="2400" smtClean="0">
                <a:solidFill>
                  <a:schemeClr val="accent2"/>
                </a:solidFill>
              </a:rPr>
              <a:t> </a:t>
            </a:r>
          </a:p>
          <a:p>
            <a:pPr eaLnBrk="1" hangingPunct="1">
              <a:lnSpc>
                <a:spcPct val="70000"/>
              </a:lnSpc>
              <a:buFont typeface="Arial" pitchFamily="34" charset="0"/>
              <a:buNone/>
            </a:pPr>
            <a:endParaRPr lang="en-GB" sz="2400" smtClean="0">
              <a:solidFill>
                <a:schemeClr val="accent2"/>
              </a:solidFill>
            </a:endParaRPr>
          </a:p>
          <a:p>
            <a:pPr eaLnBrk="1" hangingPunct="1">
              <a:buFont typeface="Arial" pitchFamily="34" charset="0"/>
              <a:buNone/>
            </a:pPr>
            <a:r>
              <a:rPr lang="en-GB" altLang="ja-JP" sz="2000" smtClean="0"/>
              <a:t>	The average number of day trips per year in the target area is </a:t>
            </a:r>
            <a:r>
              <a:rPr lang="en-GB" altLang="ja-JP" sz="2000" b="1" smtClean="0"/>
              <a:t>1400.</a:t>
            </a:r>
            <a:r>
              <a:rPr lang="en-GB" altLang="ja-JP" sz="2000" smtClean="0"/>
              <a:t> </a:t>
            </a:r>
            <a:r>
              <a:rPr lang="en-US" altLang="ja-JP" sz="2000" smtClean="0"/>
              <a:t>Percentage of day trips made from tourists in targeted area by different modes of transport is:</a:t>
            </a:r>
          </a:p>
          <a:p>
            <a:pPr lvl="1" eaLnBrk="1" hangingPunct="1">
              <a:buFont typeface="Arial" pitchFamily="34" charset="0"/>
              <a:buNone/>
            </a:pPr>
            <a:r>
              <a:rPr lang="en-US" smtClean="0"/>
              <a:t>- </a:t>
            </a:r>
            <a:r>
              <a:rPr lang="en-US" sz="1800" smtClean="0"/>
              <a:t>Walking – 11 %;</a:t>
            </a:r>
          </a:p>
          <a:p>
            <a:pPr lvl="1" eaLnBrk="1" hangingPunct="1">
              <a:buFont typeface="Arial" pitchFamily="34" charset="0"/>
              <a:buNone/>
            </a:pPr>
            <a:r>
              <a:rPr lang="en-US" sz="1800" smtClean="0"/>
              <a:t>- Cycling – 3.5 %;</a:t>
            </a:r>
          </a:p>
          <a:p>
            <a:pPr lvl="1" eaLnBrk="1" hangingPunct="1">
              <a:buFont typeface="Arial" pitchFamily="34" charset="0"/>
              <a:buNone/>
            </a:pPr>
            <a:r>
              <a:rPr lang="en-US" sz="1800" smtClean="0"/>
              <a:t>- public transport – 29 %;</a:t>
            </a:r>
          </a:p>
          <a:p>
            <a:pPr lvl="1" eaLnBrk="1" hangingPunct="1">
              <a:buFont typeface="Arial" pitchFamily="34" charset="0"/>
              <a:buNone/>
            </a:pPr>
            <a:r>
              <a:rPr lang="en-US" sz="1800" smtClean="0"/>
              <a:t>- car – 56.5 %;</a:t>
            </a:r>
          </a:p>
          <a:p>
            <a:pPr lvl="1" eaLnBrk="1" hangingPunct="1">
              <a:buFont typeface="Arial" pitchFamily="34" charset="0"/>
              <a:buNone/>
            </a:pPr>
            <a:r>
              <a:rPr lang="en-US" sz="1800" smtClean="0"/>
              <a:t>- ship/ferry – 0;</a:t>
            </a:r>
          </a:p>
          <a:p>
            <a:pPr lvl="1" eaLnBrk="1" hangingPunct="1">
              <a:buFont typeface="Arial" pitchFamily="34" charset="0"/>
              <a:buNone/>
            </a:pPr>
            <a:r>
              <a:rPr lang="en-US" sz="1800" smtClean="0"/>
              <a:t>- others – 0</a:t>
            </a:r>
            <a:r>
              <a:rPr lang="bg-BG" sz="1800" smtClean="0"/>
              <a:t>;</a:t>
            </a:r>
            <a:endParaRPr lang="en-US" sz="1800" smtClean="0"/>
          </a:p>
        </p:txBody>
      </p:sp>
      <p:sp>
        <p:nvSpPr>
          <p:cNvPr id="34819" name="Contenidor de número de diapositiva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2609D41-22D5-4D89-AB34-C511C2588D32}" type="slidenum">
              <a:rPr lang="es-ES" sz="1200">
                <a:solidFill>
                  <a:srgbClr val="898989"/>
                </a:solidFill>
              </a:rPr>
              <a:pPr algn="r"/>
              <a:t>10</a:t>
            </a:fld>
            <a:endParaRPr lang="es-ES" sz="1200">
              <a:solidFill>
                <a:srgbClr val="898989"/>
              </a:solidFill>
            </a:endParaRPr>
          </a:p>
        </p:txBody>
      </p:sp>
      <p:sp>
        <p:nvSpPr>
          <p:cNvPr id="34820" name="Contenidor de contingut 4"/>
          <p:cNvSpPr>
            <a:spLocks noGrp="1"/>
          </p:cNvSpPr>
          <p:nvPr>
            <p:ph sz="quarter" idx="4294967295"/>
          </p:nvPr>
        </p:nvSpPr>
        <p:spPr bwMode="auto">
          <a:xfrm>
            <a:off x="457200" y="6357938"/>
            <a:ext cx="3816350" cy="311150"/>
          </a:xfrm>
          <a:prstGeom prst="rect">
            <a:avLst/>
          </a:prstGeom>
          <a:noFill/>
          <a:ln>
            <a:miter lim="800000"/>
            <a:headEnd/>
            <a:tailEnd/>
          </a:ln>
        </p:spPr>
        <p:txBody>
          <a:bodyPr/>
          <a:lstStyle/>
          <a:p>
            <a:pPr eaLnBrk="1" hangingPunct="1">
              <a:buFont typeface="Arial" pitchFamily="34" charset="0"/>
              <a:buNone/>
            </a:pPr>
            <a:r>
              <a:rPr lang="en-US" sz="1400" smtClean="0">
                <a:solidFill>
                  <a:srgbClr val="898989"/>
                </a:solidFill>
              </a:rPr>
              <a:t>Dobrich region, Bulgaria</a:t>
            </a:r>
            <a:endParaRPr lang="bg-BG" sz="1400" smtClean="0">
              <a:solidFill>
                <a:srgbClr val="898989"/>
              </a:solidFill>
            </a:endParaRPr>
          </a:p>
        </p:txBody>
      </p:sp>
      <p:pic>
        <p:nvPicPr>
          <p:cNvPr id="34821" name="Picture 9" descr=" смешни снимки - Пътни проблеми "/>
          <p:cNvPicPr>
            <a:picLocks noChangeAspect="1" noChangeArrowheads="1"/>
          </p:cNvPicPr>
          <p:nvPr/>
        </p:nvPicPr>
        <p:blipFill>
          <a:blip r:embed="rId3" cstate="print"/>
          <a:srcRect/>
          <a:stretch>
            <a:fillRect/>
          </a:stretch>
        </p:blipFill>
        <p:spPr bwMode="auto">
          <a:xfrm>
            <a:off x="6227763" y="3716338"/>
            <a:ext cx="2368550" cy="1579562"/>
          </a:xfrm>
          <a:prstGeom prst="rect">
            <a:avLst/>
          </a:prstGeom>
          <a:noFill/>
          <a:ln w="9525">
            <a:noFill/>
            <a:miter lim="800000"/>
            <a:headEnd/>
            <a:tailEnd/>
          </a:ln>
        </p:spPr>
      </p:pic>
      <p:pic>
        <p:nvPicPr>
          <p:cNvPr id="34822" name="Picture 11" descr=" смешни снимки - Мечка и велосипед "/>
          <p:cNvPicPr>
            <a:picLocks noChangeAspect="1" noChangeArrowheads="1"/>
          </p:cNvPicPr>
          <p:nvPr/>
        </p:nvPicPr>
        <p:blipFill>
          <a:blip r:embed="rId4" cstate="print"/>
          <a:srcRect/>
          <a:stretch>
            <a:fillRect/>
          </a:stretch>
        </p:blipFill>
        <p:spPr bwMode="auto">
          <a:xfrm>
            <a:off x="3563938" y="3357563"/>
            <a:ext cx="2160587" cy="1812925"/>
          </a:xfrm>
          <a:prstGeom prst="rect">
            <a:avLst/>
          </a:prstGeom>
          <a:noFill/>
          <a:ln w="9525">
            <a:noFill/>
            <a:miter lim="800000"/>
            <a:headEnd/>
            <a:tailEnd/>
          </a:ln>
        </p:spPr>
      </p:pic>
      <p:pic>
        <p:nvPicPr>
          <p:cNvPr id="34823" name="Picture 13" descr=" смешни снимки - Подвижен гараж "/>
          <p:cNvPicPr>
            <a:picLocks noChangeAspect="1" noChangeArrowheads="1"/>
          </p:cNvPicPr>
          <p:nvPr/>
        </p:nvPicPr>
        <p:blipFill>
          <a:blip r:embed="rId5" cstate="print"/>
          <a:srcRect/>
          <a:stretch>
            <a:fillRect/>
          </a:stretch>
        </p:blipFill>
        <p:spPr bwMode="auto">
          <a:xfrm>
            <a:off x="4427538" y="4797425"/>
            <a:ext cx="2376487" cy="177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ítol 1"/>
          <p:cNvSpPr>
            <a:spLocks noGrp="1"/>
          </p:cNvSpPr>
          <p:nvPr>
            <p:ph type="title" idx="4294967295"/>
          </p:nvPr>
        </p:nvSpPr>
        <p:spPr bwMode="auto">
          <a:xfrm>
            <a:off x="0" y="1016000"/>
            <a:ext cx="9144000" cy="828675"/>
          </a:xfrm>
          <a:prstGeom prst="rect">
            <a:avLst/>
          </a:prstGeom>
          <a:noFill/>
          <a:ln>
            <a:miter lim="800000"/>
            <a:headEnd/>
            <a:tailEnd/>
          </a:ln>
        </p:spPr>
        <p:txBody>
          <a:bodyPr/>
          <a:lstStyle/>
          <a:p>
            <a:pPr marL="838200" indent="-838200" eaLnBrk="1" hangingPunct="1"/>
            <a:r>
              <a:rPr lang="en-US" sz="2400" b="1" smtClean="0">
                <a:solidFill>
                  <a:schemeClr val="accent2"/>
                </a:solidFill>
              </a:rPr>
              <a:t>Relevant results and findings : </a:t>
            </a:r>
            <a:r>
              <a:rPr lang="en-GB" sz="2400" b="1" smtClean="0">
                <a:solidFill>
                  <a:schemeClr val="accent2"/>
                </a:solidFill>
              </a:rPr>
              <a:t>Needs and preferences of tourists</a:t>
            </a:r>
            <a:r>
              <a:rPr lang="en-GB" sz="2400" b="1" smtClean="0"/>
              <a:t/>
            </a:r>
            <a:br>
              <a:rPr lang="en-GB" sz="2400" b="1" smtClean="0"/>
            </a:br>
            <a:endParaRPr lang="en-US" sz="2000" b="1" smtClean="0"/>
          </a:p>
        </p:txBody>
      </p:sp>
      <p:sp>
        <p:nvSpPr>
          <p:cNvPr id="57346" name="Contenidor de contingut 2"/>
          <p:cNvSpPr>
            <a:spLocks noGrp="1"/>
          </p:cNvSpPr>
          <p:nvPr>
            <p:ph idx="4294967295"/>
          </p:nvPr>
        </p:nvSpPr>
        <p:spPr bwMode="auto">
          <a:xfrm>
            <a:off x="179388" y="1916113"/>
            <a:ext cx="8785225" cy="4321175"/>
          </a:xfrm>
          <a:prstGeom prst="rect">
            <a:avLst/>
          </a:prstGeom>
          <a:noFill/>
          <a:ln>
            <a:miter lim="800000"/>
            <a:headEnd/>
            <a:tailEnd/>
          </a:ln>
        </p:spPr>
        <p:txBody>
          <a:bodyPr/>
          <a:lstStyle/>
          <a:p>
            <a:pPr eaLnBrk="1" hangingPunct="1"/>
            <a:r>
              <a:rPr lang="en-GB" sz="2000" smtClean="0"/>
              <a:t>To have more well maintained (and enlightened by night) pedestrian alleys</a:t>
            </a:r>
          </a:p>
          <a:p>
            <a:pPr eaLnBrk="1" hangingPunct="1"/>
            <a:r>
              <a:rPr lang="en-GB" sz="2000" smtClean="0"/>
              <a:t>To have better constructed and maintained bicycle paths</a:t>
            </a:r>
          </a:p>
          <a:p>
            <a:pPr eaLnBrk="1" hangingPunct="1"/>
            <a:r>
              <a:rPr lang="en-GB" sz="2000" smtClean="0"/>
              <a:t>To have more possibilities for bike rental at reasonable prices</a:t>
            </a:r>
          </a:p>
          <a:p>
            <a:pPr eaLnBrk="1" hangingPunct="1"/>
            <a:r>
              <a:rPr lang="en-GB" sz="2000" smtClean="0"/>
              <a:t>To organize electrical vehicle transport (small trains) for transportation inside Albena resort and water transport (boats) among the resorts</a:t>
            </a:r>
          </a:p>
          <a:p>
            <a:pPr eaLnBrk="1" hangingPunct="1"/>
            <a:r>
              <a:rPr lang="en-GB" sz="2000" smtClean="0"/>
              <a:t>To have more parking places around the main attractions (Balchik palace, Kaliakra Cap)</a:t>
            </a:r>
          </a:p>
          <a:p>
            <a:pPr eaLnBrk="1" hangingPunct="1"/>
            <a:r>
              <a:rPr lang="en-GB" sz="2000" smtClean="0"/>
              <a:t>To have more information about the resort areas (maps with most interesting sites) and indication how to reach them by different mode of transportation</a:t>
            </a:r>
          </a:p>
          <a:p>
            <a:pPr eaLnBrk="1" hangingPunct="1"/>
            <a:r>
              <a:rPr lang="en-GB" sz="2000" smtClean="0"/>
              <a:t>To have more information about the time tables of the PT</a:t>
            </a:r>
          </a:p>
          <a:p>
            <a:pPr eaLnBrk="1" hangingPunct="1"/>
            <a:r>
              <a:rPr lang="en-GB" sz="2000" smtClean="0"/>
              <a:t>Foreign tourists would like to have this information at least in English and, if possible, in other languages (Russian, Romanian).</a:t>
            </a:r>
            <a:endParaRPr lang="en-US" sz="2000" smtClean="0"/>
          </a:p>
        </p:txBody>
      </p:sp>
      <p:sp>
        <p:nvSpPr>
          <p:cNvPr id="57347" name="Contenidor de número de diapositiva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EA250E7-25D4-4F08-B25F-8830ACAE2CE8}" type="slidenum">
              <a:rPr lang="es-ES" sz="1200">
                <a:solidFill>
                  <a:srgbClr val="898989"/>
                </a:solidFill>
              </a:rPr>
              <a:pPr algn="r"/>
              <a:t>11</a:t>
            </a:fld>
            <a:endParaRPr lang="es-ES" sz="1200">
              <a:solidFill>
                <a:srgbClr val="898989"/>
              </a:solidFill>
            </a:endParaRPr>
          </a:p>
        </p:txBody>
      </p:sp>
      <p:sp>
        <p:nvSpPr>
          <p:cNvPr id="57348" name="Contenidor de contingut 4"/>
          <p:cNvSpPr>
            <a:spLocks noGrp="1"/>
          </p:cNvSpPr>
          <p:nvPr>
            <p:ph sz="quarter" idx="4294967295"/>
          </p:nvPr>
        </p:nvSpPr>
        <p:spPr bwMode="auto">
          <a:xfrm>
            <a:off x="457200" y="6357938"/>
            <a:ext cx="3816350" cy="311150"/>
          </a:xfrm>
          <a:prstGeom prst="rect">
            <a:avLst/>
          </a:prstGeom>
          <a:noFill/>
          <a:ln>
            <a:miter lim="800000"/>
            <a:headEnd/>
            <a:tailEnd/>
          </a:ln>
        </p:spPr>
        <p:txBody>
          <a:bodyPr/>
          <a:lstStyle/>
          <a:p>
            <a:pPr eaLnBrk="1" hangingPunct="1">
              <a:buFont typeface="Arial" pitchFamily="34" charset="0"/>
              <a:buNone/>
            </a:pPr>
            <a:r>
              <a:rPr lang="en-US" sz="1400" smtClean="0">
                <a:solidFill>
                  <a:srgbClr val="898989"/>
                </a:solidFill>
              </a:rPr>
              <a:t>Dobrich region, Bulgaria</a:t>
            </a:r>
            <a:endParaRPr lang="bg-BG" sz="1400" smtClean="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ítol 1"/>
          <p:cNvSpPr>
            <a:spLocks noGrp="1"/>
          </p:cNvSpPr>
          <p:nvPr>
            <p:ph type="title" idx="4294967295"/>
          </p:nvPr>
        </p:nvSpPr>
        <p:spPr bwMode="auto">
          <a:xfrm>
            <a:off x="457200" y="1016000"/>
            <a:ext cx="8229600" cy="509588"/>
          </a:xfrm>
          <a:prstGeom prst="rect">
            <a:avLst/>
          </a:prstGeom>
          <a:noFill/>
          <a:ln>
            <a:miter lim="800000"/>
            <a:headEnd/>
            <a:tailEnd/>
          </a:ln>
        </p:spPr>
        <p:txBody>
          <a:bodyPr/>
          <a:lstStyle/>
          <a:p>
            <a:pPr eaLnBrk="1" hangingPunct="1">
              <a:lnSpc>
                <a:spcPct val="75000"/>
              </a:lnSpc>
            </a:pPr>
            <a:r>
              <a:rPr lang="en-US" sz="2800" b="1" smtClean="0">
                <a:solidFill>
                  <a:srgbClr val="FF9900"/>
                </a:solidFill>
              </a:rPr>
              <a:t>Local strategy developed by the project team and discussed and approved by local decision makers</a:t>
            </a:r>
          </a:p>
        </p:txBody>
      </p:sp>
      <p:sp>
        <p:nvSpPr>
          <p:cNvPr id="73730" name="Contenidor de contingut 2"/>
          <p:cNvSpPr>
            <a:spLocks noGrp="1"/>
          </p:cNvSpPr>
          <p:nvPr>
            <p:ph idx="4294967295"/>
          </p:nvPr>
        </p:nvSpPr>
        <p:spPr bwMode="auto">
          <a:xfrm>
            <a:off x="457200" y="1628775"/>
            <a:ext cx="8229600" cy="4497388"/>
          </a:xfrm>
          <a:prstGeom prst="rect">
            <a:avLst/>
          </a:prstGeom>
          <a:noFill/>
          <a:ln>
            <a:miter lim="800000"/>
            <a:headEnd/>
            <a:tailEnd/>
          </a:ln>
        </p:spPr>
        <p:txBody>
          <a:bodyPr/>
          <a:lstStyle/>
          <a:p>
            <a:pPr marL="609600" indent="-609600">
              <a:buFont typeface="Arial" pitchFamily="34" charset="0"/>
              <a:buNone/>
            </a:pPr>
            <a:endParaRPr lang="en-US" sz="2000" smtClean="0"/>
          </a:p>
          <a:p>
            <a:pPr marL="609600" indent="-609600">
              <a:buFont typeface="Arial" pitchFamily="34" charset="0"/>
              <a:buNone/>
            </a:pPr>
            <a:r>
              <a:rPr lang="en-US" sz="2000" smtClean="0"/>
              <a:t>The stakeholders fully agreed with the proposed local vision: </a:t>
            </a:r>
          </a:p>
          <a:p>
            <a:pPr marL="609600" indent="-609600">
              <a:buFont typeface="Arial" pitchFamily="34" charset="0"/>
              <a:buNone/>
            </a:pPr>
            <a:r>
              <a:rPr lang="en-US" sz="2000" smtClean="0"/>
              <a:t>	</a:t>
            </a:r>
            <a:r>
              <a:rPr lang="en-US" sz="2000" b="1" smtClean="0">
                <a:solidFill>
                  <a:schemeClr val="accent2"/>
                </a:solidFill>
              </a:rPr>
              <a:t>“MORE ATTRACTIVE AND ENVIRONMENTAL FRIENDLY SEASIDE DOBRUDZA THROUGH SUSTAINABLE TOURISM AND TRANSPORT”</a:t>
            </a:r>
          </a:p>
          <a:p>
            <a:pPr marL="609600" indent="-609600">
              <a:buFont typeface="Arial" pitchFamily="34" charset="0"/>
              <a:buNone/>
            </a:pPr>
            <a:r>
              <a:rPr lang="bg-BG" sz="2000" b="1" smtClean="0">
                <a:solidFill>
                  <a:schemeClr val="accent2"/>
                </a:solidFill>
              </a:rPr>
              <a:t> </a:t>
            </a:r>
            <a:endParaRPr lang="en-US" sz="2000" b="1" smtClean="0">
              <a:solidFill>
                <a:schemeClr val="accent2"/>
              </a:solidFill>
            </a:endParaRPr>
          </a:p>
          <a:p>
            <a:pPr marL="609600" indent="-609600">
              <a:buFont typeface="Arial" pitchFamily="34" charset="0"/>
              <a:buNone/>
            </a:pPr>
            <a:r>
              <a:rPr lang="en-US" sz="2000" smtClean="0"/>
              <a:t>The main goals were defined as follows:</a:t>
            </a:r>
          </a:p>
          <a:p>
            <a:pPr marL="609600" indent="-609600">
              <a:buFont typeface="Arial" pitchFamily="34" charset="0"/>
              <a:buAutoNum type="arabicPeriod"/>
            </a:pPr>
            <a:r>
              <a:rPr lang="en-US" sz="2000" smtClean="0"/>
              <a:t>To develop a strong information and promotion campaign thus introducing the term “Mobility Management’ in the region and explaining the benefits of sustainable tourism and transport development.</a:t>
            </a:r>
          </a:p>
          <a:p>
            <a:pPr marL="609600" indent="-609600">
              <a:buFont typeface="Arial" pitchFamily="34" charset="0"/>
              <a:buAutoNum type="arabicPeriod"/>
            </a:pPr>
            <a:r>
              <a:rPr lang="en-US" sz="2000" smtClean="0"/>
              <a:t>To introduce new mobility measures in resort areas thus linking tourism and transport sectors</a:t>
            </a:r>
          </a:p>
          <a:p>
            <a:pPr marL="609600" indent="-609600">
              <a:buFont typeface="Arial" pitchFamily="34" charset="0"/>
              <a:buAutoNum type="arabicPeriod"/>
            </a:pPr>
            <a:r>
              <a:rPr lang="en-US" sz="2000" smtClean="0"/>
              <a:t>To increase the energy effectiveness of the transport</a:t>
            </a:r>
            <a:endParaRPr lang="bg-BG" sz="2000" smtClean="0"/>
          </a:p>
        </p:txBody>
      </p:sp>
      <p:sp>
        <p:nvSpPr>
          <p:cNvPr id="20483" name="Contenidor de número de diapositiva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D2A68F7F-0718-4E15-9E09-E6CC13492189}" type="slidenum">
              <a:rPr lang="es-ES" sz="1200">
                <a:solidFill>
                  <a:srgbClr val="898989"/>
                </a:solidFill>
                <a:latin typeface="+mn-lt"/>
              </a:rPr>
              <a:pPr algn="r">
                <a:defRPr/>
              </a:pPr>
              <a:t>12</a:t>
            </a:fld>
            <a:endParaRPr lang="es-ES" sz="1200">
              <a:solidFill>
                <a:srgbClr val="898989"/>
              </a:solidFill>
              <a:latin typeface="+mn-lt"/>
            </a:endParaRPr>
          </a:p>
        </p:txBody>
      </p:sp>
      <p:sp>
        <p:nvSpPr>
          <p:cNvPr id="73732" name="Contenidor de contingut 4"/>
          <p:cNvSpPr>
            <a:spLocks noGrp="1"/>
          </p:cNvSpPr>
          <p:nvPr>
            <p:ph sz="quarter" idx="4294967295"/>
          </p:nvPr>
        </p:nvSpPr>
        <p:spPr bwMode="auto">
          <a:xfrm>
            <a:off x="457200" y="6357938"/>
            <a:ext cx="3816350" cy="311150"/>
          </a:xfrm>
          <a:prstGeom prst="rect">
            <a:avLst/>
          </a:prstGeom>
          <a:noFill/>
          <a:ln>
            <a:miter lim="800000"/>
            <a:headEnd/>
            <a:tailEnd/>
          </a:ln>
        </p:spPr>
        <p:txBody>
          <a:bodyPr/>
          <a:lstStyle/>
          <a:p>
            <a:pPr eaLnBrk="1" hangingPunct="1">
              <a:buFont typeface="Arial" pitchFamily="34" charset="0"/>
              <a:buNone/>
            </a:pPr>
            <a:r>
              <a:rPr lang="en-US" sz="1400" smtClean="0">
                <a:solidFill>
                  <a:srgbClr val="898989"/>
                </a:solidFill>
              </a:rPr>
              <a:t>Dobrich region, Bulgaria</a:t>
            </a:r>
            <a:endParaRPr lang="bg-BG" sz="1400" smtClean="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ítol 1"/>
          <p:cNvSpPr>
            <a:spLocks noGrp="1"/>
          </p:cNvSpPr>
          <p:nvPr>
            <p:ph type="title" idx="4294967295"/>
          </p:nvPr>
        </p:nvSpPr>
        <p:spPr bwMode="auto">
          <a:xfrm>
            <a:off x="457200" y="1016000"/>
            <a:ext cx="8229600" cy="509588"/>
          </a:xfrm>
          <a:prstGeom prst="rect">
            <a:avLst/>
          </a:prstGeom>
          <a:noFill/>
          <a:ln>
            <a:miter lim="800000"/>
            <a:headEnd/>
            <a:tailEnd/>
          </a:ln>
        </p:spPr>
        <p:txBody>
          <a:bodyPr/>
          <a:lstStyle/>
          <a:p>
            <a:pPr eaLnBrk="1" hangingPunct="1"/>
            <a:r>
              <a:rPr lang="en-US" sz="3200" b="1" smtClean="0">
                <a:solidFill>
                  <a:srgbClr val="FF9900"/>
                </a:solidFill>
              </a:rPr>
              <a:t>Main conclusions (6)</a:t>
            </a:r>
          </a:p>
        </p:txBody>
      </p:sp>
      <p:sp>
        <p:nvSpPr>
          <p:cNvPr id="224259" name="Contenidor de contingut 2"/>
          <p:cNvSpPr>
            <a:spLocks noGrp="1"/>
          </p:cNvSpPr>
          <p:nvPr>
            <p:ph idx="4294967295"/>
          </p:nvPr>
        </p:nvSpPr>
        <p:spPr bwMode="auto">
          <a:xfrm>
            <a:off x="457200" y="1628775"/>
            <a:ext cx="8229600" cy="4497388"/>
          </a:xfrm>
          <a:prstGeom prst="rect">
            <a:avLst/>
          </a:prstGeom>
          <a:noFill/>
          <a:ln>
            <a:miter lim="800000"/>
            <a:headEnd/>
            <a:tailEnd/>
          </a:ln>
        </p:spPr>
        <p:txBody>
          <a:bodyPr/>
          <a:lstStyle/>
          <a:p>
            <a:pPr marL="609600" indent="-609600" algn="ctr">
              <a:buFont typeface="Arial" pitchFamily="34" charset="0"/>
              <a:buNone/>
            </a:pPr>
            <a:r>
              <a:rPr lang="en-US" sz="2400" b="1" smtClean="0">
                <a:solidFill>
                  <a:schemeClr val="accent2"/>
                </a:solidFill>
              </a:rPr>
              <a:t>DOBRICH STRATEGY AND ACTION PLAN (FINAL – 04.11.2012)</a:t>
            </a:r>
          </a:p>
        </p:txBody>
      </p:sp>
      <p:sp>
        <p:nvSpPr>
          <p:cNvPr id="20483" name="Contenidor de número de diapositiva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73DA1D57-ED21-4C64-A59B-EC17129CE793}" type="slidenum">
              <a:rPr lang="es-ES" sz="1200">
                <a:solidFill>
                  <a:srgbClr val="898989"/>
                </a:solidFill>
                <a:latin typeface="+mn-lt"/>
              </a:rPr>
              <a:pPr algn="r">
                <a:defRPr/>
              </a:pPr>
              <a:t>13</a:t>
            </a:fld>
            <a:endParaRPr lang="es-ES" sz="1200">
              <a:solidFill>
                <a:srgbClr val="898989"/>
              </a:solidFill>
              <a:latin typeface="+mn-lt"/>
            </a:endParaRPr>
          </a:p>
        </p:txBody>
      </p:sp>
      <p:sp>
        <p:nvSpPr>
          <p:cNvPr id="224261" name="Contenidor de contingut 4"/>
          <p:cNvSpPr>
            <a:spLocks noGrp="1"/>
          </p:cNvSpPr>
          <p:nvPr>
            <p:ph sz="quarter" idx="4294967295"/>
          </p:nvPr>
        </p:nvSpPr>
        <p:spPr bwMode="auto">
          <a:xfrm>
            <a:off x="457200" y="6357938"/>
            <a:ext cx="3816350" cy="311150"/>
          </a:xfrm>
          <a:prstGeom prst="rect">
            <a:avLst/>
          </a:prstGeom>
          <a:noFill/>
          <a:ln>
            <a:miter lim="800000"/>
            <a:headEnd/>
            <a:tailEnd/>
          </a:ln>
        </p:spPr>
        <p:txBody>
          <a:bodyPr/>
          <a:lstStyle/>
          <a:p>
            <a:pPr eaLnBrk="1" hangingPunct="1">
              <a:buFont typeface="Arial" pitchFamily="34" charset="0"/>
              <a:buNone/>
            </a:pPr>
            <a:r>
              <a:rPr lang="en-US" sz="1400" smtClean="0">
                <a:solidFill>
                  <a:srgbClr val="898989"/>
                </a:solidFill>
              </a:rPr>
              <a:t>Dobrich region, Bulgaria</a:t>
            </a:r>
            <a:endParaRPr lang="bg-BG" sz="1400" smtClean="0">
              <a:solidFill>
                <a:srgbClr val="898989"/>
              </a:solidFill>
            </a:endParaRPr>
          </a:p>
        </p:txBody>
      </p:sp>
      <p:sp>
        <p:nvSpPr>
          <p:cNvPr id="224262" name="Rectangle 6"/>
          <p:cNvSpPr>
            <a:spLocks noChangeArrowheads="1"/>
          </p:cNvSpPr>
          <p:nvPr/>
        </p:nvSpPr>
        <p:spPr bwMode="auto">
          <a:xfrm>
            <a:off x="323850" y="2184400"/>
            <a:ext cx="8496300" cy="1739900"/>
          </a:xfrm>
          <a:prstGeom prst="rect">
            <a:avLst/>
          </a:prstGeom>
          <a:solidFill>
            <a:srgbClr val="FFFFCC"/>
          </a:solidFill>
          <a:ln w="9525">
            <a:noFill/>
            <a:miter lim="800000"/>
            <a:headEnd/>
            <a:tailEnd/>
          </a:ln>
        </p:spPr>
        <p:txBody>
          <a:bodyPr anchor="ctr">
            <a:spAutoFit/>
          </a:bodyPr>
          <a:lstStyle/>
          <a:p>
            <a:pPr indent="228600"/>
            <a:r>
              <a:rPr lang="en-US" b="1"/>
              <a:t>Axis</a:t>
            </a:r>
            <a:r>
              <a:rPr lang="bg-BG" b="1"/>
              <a:t> 1 – </a:t>
            </a:r>
            <a:r>
              <a:rPr lang="en-US" b="1"/>
              <a:t>Information and marketing actions concerning sustainable mobility</a:t>
            </a:r>
            <a:endParaRPr lang="bg-BG"/>
          </a:p>
          <a:p>
            <a:pPr indent="228600"/>
            <a:r>
              <a:rPr lang="en-US"/>
              <a:t>This axis contained many measures, aiming to improve the quality and accessibility to information about mobility management (MM) in general and the possible mobility options in tourism sector. </a:t>
            </a:r>
            <a:r>
              <a:rPr lang="bg-BG"/>
              <a:t>An important step to reach this goal is the</a:t>
            </a:r>
            <a:r>
              <a:rPr lang="en-US"/>
              <a:t> </a:t>
            </a:r>
            <a:r>
              <a:rPr lang="bg-BG"/>
              <a:t>increased co-operation between local authorities, transport and tourism companies in providing</a:t>
            </a:r>
            <a:r>
              <a:rPr lang="en-US"/>
              <a:t> </a:t>
            </a:r>
            <a:r>
              <a:rPr lang="bg-BG"/>
              <a:t>mobility information. </a:t>
            </a:r>
            <a:r>
              <a:rPr lang="en-US"/>
              <a:t>This axis includes 6 measures.</a:t>
            </a:r>
            <a:endParaRPr lang="bg-BG"/>
          </a:p>
        </p:txBody>
      </p:sp>
      <p:sp>
        <p:nvSpPr>
          <p:cNvPr id="224263" name="Rectangle 7"/>
          <p:cNvSpPr>
            <a:spLocks noChangeArrowheads="1"/>
          </p:cNvSpPr>
          <p:nvPr/>
        </p:nvSpPr>
        <p:spPr bwMode="auto">
          <a:xfrm>
            <a:off x="395288" y="4062413"/>
            <a:ext cx="8569325" cy="915987"/>
          </a:xfrm>
          <a:prstGeom prst="rect">
            <a:avLst/>
          </a:prstGeom>
          <a:solidFill>
            <a:srgbClr val="CCFFFF"/>
          </a:solidFill>
          <a:ln w="9525">
            <a:noFill/>
            <a:miter lim="800000"/>
            <a:headEnd/>
            <a:tailEnd/>
          </a:ln>
        </p:spPr>
        <p:txBody>
          <a:bodyPr anchor="ctr">
            <a:spAutoFit/>
          </a:bodyPr>
          <a:lstStyle/>
          <a:p>
            <a:r>
              <a:rPr lang="en-US" b="1"/>
              <a:t>    Axis</a:t>
            </a:r>
            <a:r>
              <a:rPr lang="bg-BG" b="1"/>
              <a:t> 2 – </a:t>
            </a:r>
            <a:r>
              <a:rPr lang="en-US" b="1"/>
              <a:t>Introduction of new mobility options</a:t>
            </a:r>
            <a:endParaRPr lang="en-US" altLang="ja-JP"/>
          </a:p>
          <a:p>
            <a:r>
              <a:rPr lang="en-US" altLang="ja-JP"/>
              <a:t>    Here it is important to introduce in real practice some convenient mobility options in order to make the transport in tourism areas more sustainable through 3 measures.</a:t>
            </a:r>
            <a:r>
              <a:rPr lang="bg-BG" altLang="ja-JP"/>
              <a:t> </a:t>
            </a:r>
          </a:p>
        </p:txBody>
      </p:sp>
      <p:sp>
        <p:nvSpPr>
          <p:cNvPr id="224264" name="Rectangle 8"/>
          <p:cNvSpPr>
            <a:spLocks noChangeArrowheads="1"/>
          </p:cNvSpPr>
          <p:nvPr/>
        </p:nvSpPr>
        <p:spPr bwMode="auto">
          <a:xfrm>
            <a:off x="395288" y="5038725"/>
            <a:ext cx="8424862" cy="1190625"/>
          </a:xfrm>
          <a:prstGeom prst="rect">
            <a:avLst/>
          </a:prstGeom>
          <a:solidFill>
            <a:srgbClr val="FFCCFF"/>
          </a:solidFill>
          <a:ln w="9525">
            <a:noFill/>
            <a:miter lim="800000"/>
            <a:headEnd/>
            <a:tailEnd/>
          </a:ln>
        </p:spPr>
        <p:txBody>
          <a:bodyPr anchor="ctr">
            <a:spAutoFit/>
          </a:bodyPr>
          <a:lstStyle/>
          <a:p>
            <a:pPr indent="228600"/>
            <a:r>
              <a:rPr lang="en-US" b="1"/>
              <a:t>Axis</a:t>
            </a:r>
            <a:r>
              <a:rPr lang="bg-BG" b="1"/>
              <a:t> 3 – </a:t>
            </a:r>
            <a:r>
              <a:rPr lang="en-US" b="1"/>
              <a:t>Achieving energy saving in tourism sector through mobility measures</a:t>
            </a:r>
            <a:endParaRPr lang="bg-BG"/>
          </a:p>
          <a:p>
            <a:pPr indent="228600"/>
            <a:r>
              <a:rPr lang="en-US"/>
              <a:t>This axis aims to achieve energy saving in tourism sector by using more PT, bicycles and walking by foot and by introducing the use of electric vehicles where possible.  It has 3 measures.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831" name="Group 55"/>
          <p:cNvGraphicFramePr>
            <a:graphicFrameLocks noGrp="1"/>
          </p:cNvGraphicFramePr>
          <p:nvPr>
            <p:ph idx="4294967295"/>
          </p:nvPr>
        </p:nvGraphicFramePr>
        <p:xfrm>
          <a:off x="0" y="1052513"/>
          <a:ext cx="9144000" cy="5805487"/>
        </p:xfrm>
        <a:graphic>
          <a:graphicData uri="http://schemas.openxmlformats.org/drawingml/2006/table">
            <a:tbl>
              <a:tblPr/>
              <a:tblGrid>
                <a:gridCol w="3692525"/>
                <a:gridCol w="2079625"/>
                <a:gridCol w="1841500"/>
                <a:gridCol w="1530350"/>
              </a:tblGrid>
              <a:tr h="973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800" b="1"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Task</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800" b="1"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Responsible actor</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800" b="1"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Participants</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800" b="1"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Timing</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20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chemeClr val="tx1"/>
                          </a:solidFill>
                          <a:effectLst/>
                          <a:latin typeface="Calibri" pitchFamily="34" charset="0"/>
                          <a:ea typeface="ＭＳ Ｐゴシック" charset="-128"/>
                        </a:rPr>
                        <a:t>Measure </a:t>
                      </a:r>
                      <a:r>
                        <a:rPr kumimoji="0" lang="bg-BG" altLang="ja-JP" sz="1200" b="1" i="0" u="none" strike="noStrike" cap="none" normalizeH="0" baseline="0" smtClean="0">
                          <a:ln>
                            <a:noFill/>
                          </a:ln>
                          <a:solidFill>
                            <a:schemeClr val="tx1"/>
                          </a:solidFill>
                          <a:effectLst/>
                          <a:latin typeface="Calibri" pitchFamily="34" charset="0"/>
                          <a:ea typeface="ＭＳ Ｐゴシック" charset="-128"/>
                        </a:rPr>
                        <a:t>1.1.</a:t>
                      </a:r>
                      <a:r>
                        <a:rPr kumimoji="0" lang="bg-BG" altLang="ja-JP" sz="1200" b="0" i="0"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1" i="1" u="none" strike="noStrike" cap="none" normalizeH="0" baseline="0" smtClean="0">
                          <a:ln>
                            <a:noFill/>
                          </a:ln>
                          <a:solidFill>
                            <a:schemeClr val="tx1"/>
                          </a:solidFill>
                          <a:effectLst/>
                          <a:latin typeface="Calibri" pitchFamily="34" charset="0"/>
                          <a:ea typeface="ＭＳ Ｐゴシック" charset="-128"/>
                        </a:rPr>
                        <a:t>Definition and elaboration of the integrated sustainable mobility information package for</a:t>
                      </a:r>
                      <a:r>
                        <a:rPr kumimoji="0" lang="en-US" altLang="ja-JP" sz="1200" b="1" i="1"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1" i="1" u="none" strike="noStrike" cap="none" normalizeH="0" baseline="0" smtClean="0">
                          <a:ln>
                            <a:noFill/>
                          </a:ln>
                          <a:solidFill>
                            <a:schemeClr val="tx1"/>
                          </a:solidFill>
                          <a:effectLst/>
                          <a:latin typeface="Calibri" pitchFamily="34" charset="0"/>
                          <a:ea typeface="ＭＳ Ｐゴシック" charset="-128"/>
                        </a:rPr>
                        <a:t>visitors </a:t>
                      </a:r>
                      <a:r>
                        <a:rPr kumimoji="0" lang="bg-BG" altLang="ja-JP" sz="1200" b="0" i="0" u="none" strike="noStrike" cap="none" normalizeH="0" baseline="0" smtClean="0">
                          <a:ln>
                            <a:noFill/>
                          </a:ln>
                          <a:solidFill>
                            <a:schemeClr val="tx1"/>
                          </a:solidFill>
                          <a:effectLst/>
                          <a:latin typeface="Calibri" pitchFamily="34" charset="0"/>
                          <a:ea typeface="ＭＳ Ｐゴシック" charset="-128"/>
                        </a:rPr>
                        <a:t>(public transport, urban mobility, parking, pedestrian areas and routes, guided tours,</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0" i="0" u="none" strike="noStrike" cap="none" normalizeH="0" baseline="0" smtClean="0">
                          <a:ln>
                            <a:noFill/>
                          </a:ln>
                          <a:solidFill>
                            <a:schemeClr val="tx1"/>
                          </a:solidFill>
                          <a:effectLst/>
                          <a:latin typeface="Calibri" pitchFamily="34" charset="0"/>
                          <a:ea typeface="ＭＳ Ｐゴシック" charset="-128"/>
                        </a:rPr>
                        <a:t>etc.), with description of the leisure activities and how to reach them. Elaborated in Bulgarian,</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0" i="0" u="none" strike="noStrike" cap="none" normalizeH="0" baseline="0" smtClean="0">
                          <a:ln>
                            <a:noFill/>
                          </a:ln>
                          <a:solidFill>
                            <a:schemeClr val="tx1"/>
                          </a:solidFill>
                          <a:effectLst/>
                          <a:latin typeface="Calibri" pitchFamily="34" charset="0"/>
                          <a:ea typeface="ＭＳ Ｐゴシック" charset="-128"/>
                        </a:rPr>
                        <a:t>Russian, English and German. Distribution of up to 2.500 copies</a:t>
                      </a:r>
                      <a:endParaRPr kumimoji="0" lang="bg-BG" sz="1200" b="0" i="0" u="none" strike="noStrike" cap="none" normalizeH="0" baseline="0" smtClean="0">
                        <a:ln>
                          <a:noFill/>
                        </a:ln>
                        <a:solidFill>
                          <a:schemeClr val="tx1"/>
                        </a:solidFill>
                        <a:effectLst/>
                        <a:latin typeface="Calibri"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Project team and subcontractor</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Tourism and transport operators, municipalities and Albena resort mana-gement</a:t>
                      </a:r>
                      <a:endParaRPr kumimoji="0" lang="bg-BG"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400" b="0" i="0" u="none" strike="noStrike" cap="none" normalizeH="0" baseline="0" smtClean="0">
                          <a:ln>
                            <a:noFill/>
                          </a:ln>
                          <a:solidFill>
                            <a:schemeClr val="tx1"/>
                          </a:solidFill>
                          <a:effectLst/>
                          <a:latin typeface="Calibri" pitchFamily="34" charset="0"/>
                          <a:ea typeface="ＭＳ Ｐゴシック" charset="-128"/>
                        </a:rPr>
                        <a:t>June 2013</a:t>
                      </a:r>
                      <a:r>
                        <a:rPr kumimoji="0" lang="bg-BG" altLang="ja-JP" sz="2800" b="0" i="0" u="none" strike="noStrike" cap="none" normalizeH="0" baseline="0" smtClean="0">
                          <a:ln>
                            <a:noFill/>
                          </a:ln>
                          <a:solidFill>
                            <a:schemeClr val="tx1"/>
                          </a:solidFill>
                          <a:effectLst/>
                          <a:latin typeface="Calibri" pitchFamily="34" charset="0"/>
                        </a:rPr>
                        <a:t> </a:t>
                      </a:r>
                      <a:endParaRPr kumimoji="0" lang="bg-BG"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795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1" u="none" strike="noStrike" cap="none" normalizeH="0" baseline="0" smtClean="0">
                          <a:ln>
                            <a:noFill/>
                          </a:ln>
                          <a:solidFill>
                            <a:srgbClr val="000000"/>
                          </a:solidFill>
                          <a:effectLst/>
                          <a:latin typeface="Calibri" pitchFamily="34" charset="0"/>
                          <a:ea typeface="MS Mincho" charset="-128"/>
                          <a:cs typeface="Symbol" pitchFamily="18" charset="2"/>
                        </a:rPr>
                        <a:t>Measure 1.2. </a:t>
                      </a:r>
                      <a:r>
                        <a:rPr kumimoji="0" lang="bg-BG" sz="1200" b="1" i="1" u="none" strike="noStrike" cap="none" normalizeH="0" baseline="0" smtClean="0">
                          <a:ln>
                            <a:noFill/>
                          </a:ln>
                          <a:solidFill>
                            <a:srgbClr val="000000"/>
                          </a:solidFill>
                          <a:effectLst/>
                          <a:latin typeface="Calibri" pitchFamily="34" charset="0"/>
                          <a:ea typeface="MS Mincho" charset="-128"/>
                          <a:cs typeface="Times New Roman" pitchFamily="18" charset="0"/>
                        </a:rPr>
                        <a:t>Regional visitors’ sustainable mobility guide</a:t>
                      </a:r>
                      <a:r>
                        <a:rPr kumimoji="0" lang="bg-BG" sz="1200" b="1" i="0" u="none" strike="noStrike" cap="none" normalizeH="0" baseline="0" smtClean="0">
                          <a:ln>
                            <a:noFill/>
                          </a:ln>
                          <a:solidFill>
                            <a:srgbClr val="000000"/>
                          </a:solidFill>
                          <a:effectLst/>
                          <a:latin typeface="Calibri" pitchFamily="34" charset="0"/>
                          <a:ea typeface="MS Mincho" charset="-128"/>
                          <a:cs typeface="Times New Roman" pitchFamily="18" charset="0"/>
                        </a:rPr>
                        <a:t> </a:t>
                      </a:r>
                      <a:r>
                        <a:rPr kumimoji="0" lang="bg-BG"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including complete and integrated information</a:t>
                      </a:r>
                      <a:r>
                        <a:rPr kumimoji="0" lang="en-US"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 </a:t>
                      </a:r>
                      <a:r>
                        <a:rPr kumimoji="0" lang="bg-BG"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on mobility and integration of </a:t>
                      </a:r>
                      <a:endParaRPr kumimoji="0" lang="en-US" sz="1200" b="0" i="0" u="none" strike="noStrike" cap="none" normalizeH="0" baseline="0" smtClean="0">
                        <a:ln>
                          <a:noFill/>
                        </a:ln>
                        <a:solidFill>
                          <a:srgbClr val="000000"/>
                        </a:solidFill>
                        <a:effectLst/>
                        <a:latin typeface="Calibri" pitchFamily="34" charset="0"/>
                        <a:ea typeface="MS Mincho" charset="-128"/>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bg-BG"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mobility information in hotels’ package to customers and in</a:t>
                      </a:r>
                      <a:r>
                        <a:rPr kumimoji="0" lang="en-US"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 </a:t>
                      </a:r>
                      <a:r>
                        <a:rPr kumimoji="0" lang="bg-BG"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hotel services. 50 hotels to be involved.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Project team and subcontractor</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Tourism and transport operators, municipalities and Albena resort mana-gement</a:t>
                      </a:r>
                      <a:endParaRPr kumimoji="0" lang="bg-BG" sz="28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400" b="0" i="0" u="none" strike="noStrike" cap="none" normalizeH="0" baseline="0" smtClean="0">
                          <a:ln>
                            <a:noFill/>
                          </a:ln>
                          <a:solidFill>
                            <a:schemeClr val="tx1"/>
                          </a:solidFill>
                          <a:effectLst/>
                          <a:latin typeface="Calibri" pitchFamily="34" charset="0"/>
                          <a:ea typeface="ＭＳ Ｐゴシック" charset="-128"/>
                        </a:rPr>
                        <a:t>May 2014</a:t>
                      </a:r>
                      <a:r>
                        <a:rPr kumimoji="0" lang="bg-BG" altLang="ja-JP" sz="1400" b="0" i="0" u="none" strike="noStrike" cap="none" normalizeH="0" baseline="0" smtClean="0">
                          <a:ln>
                            <a:noFill/>
                          </a:ln>
                          <a:solidFill>
                            <a:schemeClr val="tx1"/>
                          </a:solidFill>
                          <a:effectLst/>
                          <a:latin typeface="Calibri" pitchFamily="34" charset="0"/>
                        </a:rPr>
                        <a:t> </a:t>
                      </a:r>
                      <a:endParaRPr kumimoji="0" lang="bg-BG"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81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1" u="none" strike="noStrike" cap="none" normalizeH="0" baseline="0" smtClean="0">
                          <a:ln>
                            <a:noFill/>
                          </a:ln>
                          <a:solidFill>
                            <a:srgbClr val="000000"/>
                          </a:solidFill>
                          <a:effectLst/>
                          <a:latin typeface="Calibri" pitchFamily="34" charset="0"/>
                          <a:ea typeface="MS Mincho" charset="-128"/>
                          <a:cs typeface="Times New Roman" pitchFamily="18" charset="0"/>
                        </a:rPr>
                        <a:t>Measure 1.3. </a:t>
                      </a:r>
                      <a:r>
                        <a:rPr kumimoji="0" lang="bg-BG" sz="1200" b="1" i="1" u="none" strike="noStrike" cap="none" normalizeH="0" baseline="0" smtClean="0">
                          <a:ln>
                            <a:noFill/>
                          </a:ln>
                          <a:solidFill>
                            <a:srgbClr val="000000"/>
                          </a:solidFill>
                          <a:effectLst/>
                          <a:latin typeface="Calibri" pitchFamily="34" charset="0"/>
                          <a:ea typeface="MS Mincho" charset="-128"/>
                          <a:cs typeface="Times New Roman" pitchFamily="18" charset="0"/>
                        </a:rPr>
                        <a:t>Training on integrated sustainable mobility options</a:t>
                      </a:r>
                      <a:r>
                        <a:rPr kumimoji="0" lang="bg-BG"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 for 80 professionals in direct contact with</a:t>
                      </a:r>
                      <a:r>
                        <a:rPr kumimoji="0" lang="en-US"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 </a:t>
                      </a:r>
                      <a:r>
                        <a:rPr kumimoji="0" lang="bg-BG"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visitors (hotels, bus drivers, and leisure activities staff).</a:t>
                      </a:r>
                      <a:r>
                        <a:rPr kumimoji="0" lang="en-US"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 </a:t>
                      </a:r>
                      <a:endParaRPr kumimoji="0" lang="bg-BG" sz="1200" b="0" i="0" u="none" strike="noStrike" cap="none" normalizeH="0" baseline="0" smtClean="0">
                        <a:ln>
                          <a:noFill/>
                        </a:ln>
                        <a:solidFill>
                          <a:srgbClr val="000000"/>
                        </a:solidFill>
                        <a:effectLst/>
                        <a:latin typeface="Calibri" pitchFamily="34" charset="0"/>
                        <a:ea typeface="MS Mincho" charset="-128"/>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rgbClr val="000000"/>
                        </a:solidFill>
                        <a:effectLst/>
                        <a:latin typeface="Calibri" pitchFamily="34" charset="0"/>
                        <a:ea typeface="MS Mincho"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Project team and subcontractor</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Municipalities, district administration</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Dec.2014</a:t>
                      </a:r>
                      <a:endParaRPr kumimoji="0" lang="bg-BG"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2509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1" i="1" u="none" strike="noStrike" cap="none" normalizeH="0" baseline="0" smtClean="0">
                          <a:ln>
                            <a:noFill/>
                          </a:ln>
                          <a:solidFill>
                            <a:srgbClr val="000000"/>
                          </a:solidFill>
                          <a:effectLst/>
                          <a:latin typeface="Calibri" pitchFamily="34" charset="0"/>
                          <a:ea typeface="MS Mincho" charset="-128"/>
                          <a:cs typeface="Times New Roman" pitchFamily="18" charset="0"/>
                        </a:rPr>
                        <a:t>Measure </a:t>
                      </a:r>
                      <a:r>
                        <a:rPr kumimoji="0" lang="bg-BG" altLang="ja-JP" sz="1200" b="1" i="1" u="none" strike="noStrike" cap="none" normalizeH="0" baseline="0" smtClean="0">
                          <a:ln>
                            <a:noFill/>
                          </a:ln>
                          <a:solidFill>
                            <a:srgbClr val="000000"/>
                          </a:solidFill>
                          <a:effectLst/>
                          <a:latin typeface="Calibri" pitchFamily="34" charset="0"/>
                          <a:ea typeface="MS Mincho" charset="-128"/>
                          <a:cs typeface="Times New Roman" pitchFamily="18" charset="0"/>
                        </a:rPr>
                        <a:t>1.4.</a:t>
                      </a:r>
                      <a:r>
                        <a:rPr kumimoji="0" lang="en-US" altLang="ja-JP" sz="1200" b="1" i="1" u="none" strike="noStrike" cap="none" normalizeH="0" baseline="0" smtClean="0">
                          <a:ln>
                            <a:noFill/>
                          </a:ln>
                          <a:solidFill>
                            <a:srgbClr val="000000"/>
                          </a:solidFill>
                          <a:effectLst/>
                          <a:latin typeface="Calibri" pitchFamily="34" charset="0"/>
                          <a:ea typeface="MS Mincho" charset="-128"/>
                          <a:cs typeface="Times New Roman" pitchFamily="18" charset="0"/>
                        </a:rPr>
                        <a:t> Organizing a  photo-competition and exhibition</a:t>
                      </a:r>
                      <a:r>
                        <a:rPr kumimoji="0" lang="en-US" altLang="ja-JP"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 in Albena for promoting the sustainable mobility measures, in summer 2014</a:t>
                      </a:r>
                      <a:r>
                        <a:rPr kumimoji="0" lang="bg-BG" altLang="ja-JP"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a:t>
                      </a:r>
                      <a:r>
                        <a:rPr kumimoji="0" lang="en-US" altLang="ja-JP" sz="1200" b="0" i="0" u="none" strike="noStrike" cap="none" normalizeH="0" baseline="0" smtClean="0">
                          <a:ln>
                            <a:noFill/>
                          </a:ln>
                          <a:solidFill>
                            <a:srgbClr val="000000"/>
                          </a:solidFill>
                          <a:effectLst/>
                          <a:latin typeface="Calibri" pitchFamily="34" charset="0"/>
                          <a:ea typeface="MS Mincho" charset="-128"/>
                          <a:cs typeface="Times New Roman" pitchFamily="18" charset="0"/>
                        </a:rPr>
                        <a:t> </a:t>
                      </a:r>
                      <a:endParaRPr kumimoji="0" lang="bg-BG" sz="1200" b="0" i="0" u="none" strike="noStrike" cap="none" normalizeH="0" baseline="0" smtClean="0">
                        <a:ln>
                          <a:noFill/>
                        </a:ln>
                        <a:solidFill>
                          <a:srgbClr val="000000"/>
                        </a:solidFill>
                        <a:effectLst/>
                        <a:latin typeface="Calibri" pitchFamily="34" charset="0"/>
                        <a:ea typeface="MS Mincho" charset="-128"/>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rgbClr val="000000"/>
                        </a:solidFill>
                        <a:effectLst/>
                        <a:latin typeface="Calibri" pitchFamily="34" charset="0"/>
                        <a:ea typeface="MS Mincho" charset="-128"/>
                        <a:cs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Project team and subcontractor</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Tourism and transport operators, municipalities and Albena resort mana-gement</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400" b="0" i="0" u="none" strike="noStrike" cap="none" normalizeH="0" baseline="0" smtClean="0">
                          <a:ln>
                            <a:noFill/>
                          </a:ln>
                          <a:solidFill>
                            <a:schemeClr val="tx1"/>
                          </a:solidFill>
                          <a:effectLst/>
                          <a:latin typeface="Calibri" pitchFamily="34" charset="0"/>
                          <a:ea typeface="ＭＳ Ｐゴシック" charset="-128"/>
                        </a:rPr>
                        <a:t>June 2014</a:t>
                      </a:r>
                      <a:r>
                        <a:rPr kumimoji="0" lang="bg-BG" altLang="ja-JP" sz="1400" b="0" i="0" u="none" strike="noStrike" cap="none" normalizeH="0" baseline="0" smtClean="0">
                          <a:ln>
                            <a:noFill/>
                          </a:ln>
                          <a:solidFill>
                            <a:schemeClr val="tx1"/>
                          </a:solidFill>
                          <a:effectLst/>
                          <a:latin typeface="Calibri" pitchFamily="34" charset="0"/>
                        </a:rPr>
                        <a:t> </a:t>
                      </a:r>
                      <a:endParaRPr kumimoji="0" lang="bg-BG"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983" name="Group 183"/>
          <p:cNvGraphicFramePr>
            <a:graphicFrameLocks noGrp="1"/>
          </p:cNvGraphicFramePr>
          <p:nvPr>
            <p:ph idx="4294967295"/>
          </p:nvPr>
        </p:nvGraphicFramePr>
        <p:xfrm>
          <a:off x="0" y="1052513"/>
          <a:ext cx="9144000" cy="6226175"/>
        </p:xfrm>
        <a:graphic>
          <a:graphicData uri="http://schemas.openxmlformats.org/drawingml/2006/table">
            <a:tbl>
              <a:tblPr/>
              <a:tblGrid>
                <a:gridCol w="3692525"/>
                <a:gridCol w="2079625"/>
                <a:gridCol w="1841500"/>
                <a:gridCol w="1530350"/>
              </a:tblGrid>
              <a:tr h="7715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1" u="none" strike="noStrike" cap="none" normalizeH="0" baseline="0" smtClean="0">
                          <a:ln>
                            <a:noFill/>
                          </a:ln>
                          <a:solidFill>
                            <a:srgbClr val="000000"/>
                          </a:solidFill>
                          <a:effectLst/>
                          <a:latin typeface="Calibri" pitchFamily="34" charset="0"/>
                          <a:ea typeface="MS Mincho" charset="-128"/>
                          <a:cs typeface="Symbol" pitchFamily="18" charset="2"/>
                        </a:rPr>
                        <a:t>Measure </a:t>
                      </a:r>
                      <a:r>
                        <a:rPr kumimoji="0" lang="bg-BG" sz="1200" b="1" i="1" u="none" strike="noStrike" cap="none" normalizeH="0" baseline="0" smtClean="0">
                          <a:ln>
                            <a:noFill/>
                          </a:ln>
                          <a:solidFill>
                            <a:srgbClr val="000000"/>
                          </a:solidFill>
                          <a:effectLst/>
                          <a:latin typeface="Calibri" pitchFamily="34" charset="0"/>
                          <a:ea typeface="MS Mincho" charset="-128"/>
                          <a:cs typeface="Symbol" pitchFamily="18" charset="2"/>
                        </a:rPr>
                        <a:t>1.5.</a:t>
                      </a:r>
                      <a:r>
                        <a:rPr kumimoji="0" lang="en-US" sz="1200" b="1" i="1" u="none" strike="noStrike" cap="none" normalizeH="0" baseline="0" smtClean="0">
                          <a:ln>
                            <a:noFill/>
                          </a:ln>
                          <a:solidFill>
                            <a:srgbClr val="000000"/>
                          </a:solidFill>
                          <a:effectLst/>
                          <a:latin typeface="Calibri" pitchFamily="34" charset="0"/>
                          <a:ea typeface="MS Mincho" charset="-128"/>
                          <a:cs typeface="Symbol" pitchFamily="18" charset="2"/>
                        </a:rPr>
                        <a:t> Organizing 2 series of emission of video-spot for the region</a:t>
                      </a:r>
                      <a:r>
                        <a:rPr kumimoji="0" lang="en-US" sz="1200" b="1" i="0" u="none" strike="noStrike" cap="none" normalizeH="0" baseline="0" smtClean="0">
                          <a:ln>
                            <a:noFill/>
                          </a:ln>
                          <a:solidFill>
                            <a:srgbClr val="000000"/>
                          </a:solidFill>
                          <a:effectLst/>
                          <a:latin typeface="Calibri" pitchFamily="34" charset="0"/>
                          <a:ea typeface="MS Mincho" charset="-128"/>
                          <a:cs typeface="Symbol" pitchFamily="18" charset="2"/>
                        </a:rPr>
                        <a:t> </a:t>
                      </a:r>
                      <a:r>
                        <a:rPr kumimoji="0" lang="en-US" sz="1200" b="0" i="0" u="none" strike="noStrike" cap="none" normalizeH="0" baseline="0" smtClean="0">
                          <a:ln>
                            <a:noFill/>
                          </a:ln>
                          <a:solidFill>
                            <a:srgbClr val="000000"/>
                          </a:solidFill>
                          <a:effectLst/>
                          <a:latin typeface="Calibri" pitchFamily="34" charset="0"/>
                          <a:ea typeface="MS Mincho" charset="-128"/>
                          <a:cs typeface="Symbol" pitchFamily="18" charset="2"/>
                        </a:rPr>
                        <a:t>promoting local attractions and the sustainable access to them.- summer 2013-2014</a:t>
                      </a:r>
                      <a:r>
                        <a:rPr kumimoji="0" lang="bg-BG" sz="1200" b="0" i="0" u="none" strike="noStrike" cap="none" normalizeH="0" baseline="0" smtClean="0">
                          <a:ln>
                            <a:noFill/>
                          </a:ln>
                          <a:solidFill>
                            <a:srgbClr val="000000"/>
                          </a:solidFill>
                          <a:effectLst/>
                          <a:latin typeface="Calibri" pitchFamily="34" charset="0"/>
                          <a:ea typeface="MS Mincho" charset="-128"/>
                          <a:cs typeface="Symbol" pitchFamily="18" charset="2"/>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a typeface="MS Mincho" charset="-128"/>
                        <a:cs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Project team and subcontractor</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200" b="0" i="0" u="none" strike="noStrike" cap="none" normalizeH="0" baseline="0" smtClean="0">
                          <a:ln>
                            <a:noFill/>
                          </a:ln>
                          <a:solidFill>
                            <a:schemeClr val="tx1"/>
                          </a:solidFill>
                          <a:effectLst/>
                          <a:latin typeface="Calibri" pitchFamily="34" charset="0"/>
                          <a:ea typeface="ＭＳ Ｐゴシック" charset="-128"/>
                        </a:rPr>
                        <a:t>Regional TV-operators</a:t>
                      </a:r>
                      <a:r>
                        <a:rPr kumimoji="0" lang="bg-BG" altLang="ja-JP" sz="2800" b="0" i="0" u="none" strike="noStrike" cap="none" normalizeH="0" baseline="0" smtClean="0">
                          <a:ln>
                            <a:noFill/>
                          </a:ln>
                          <a:solidFill>
                            <a:schemeClr val="tx1"/>
                          </a:solidFill>
                          <a:effectLst/>
                          <a:latin typeface="Calibri" pitchFamily="34" charset="0"/>
                        </a:rPr>
                        <a:t> </a:t>
                      </a:r>
                      <a:endParaRPr kumimoji="0" lang="bg-BG"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400" b="0" i="0" u="none" strike="noStrike" cap="none" normalizeH="0" baseline="0" smtClean="0">
                          <a:ln>
                            <a:noFill/>
                          </a:ln>
                          <a:solidFill>
                            <a:schemeClr val="tx1"/>
                          </a:solidFill>
                          <a:effectLst/>
                          <a:latin typeface="Calibri" pitchFamily="34" charset="0"/>
                          <a:ea typeface="ＭＳ Ｐゴシック" charset="-128"/>
                        </a:rPr>
                        <a:t>June</a:t>
                      </a:r>
                      <a:r>
                        <a:rPr kumimoji="0" lang="bg-BG" altLang="ja-JP" sz="1400" b="0" i="0" u="none" strike="noStrike" cap="none" normalizeH="0" baseline="0" smtClean="0">
                          <a:ln>
                            <a:noFill/>
                          </a:ln>
                          <a:solidFill>
                            <a:schemeClr val="tx1"/>
                          </a:solidFill>
                          <a:effectLst/>
                          <a:latin typeface="Calibri" pitchFamily="34" charset="0"/>
                        </a:rPr>
                        <a:t> 2013</a:t>
                      </a:r>
                      <a:r>
                        <a:rPr kumimoji="0" lang="en-US" altLang="ja-JP" sz="1400" b="0" i="0" u="none" strike="noStrike" cap="none" normalizeH="0" baseline="0" smtClean="0">
                          <a:ln>
                            <a:noFill/>
                          </a:ln>
                          <a:solidFill>
                            <a:schemeClr val="tx1"/>
                          </a:solidFill>
                          <a:effectLst/>
                          <a:latin typeface="Calibri" pitchFamily="34" charset="0"/>
                          <a:ea typeface="ＭＳ Ｐゴシック" charset="-128"/>
                        </a:rPr>
                        <a:t> – September 2014</a:t>
                      </a:r>
                      <a:r>
                        <a:rPr kumimoji="0" lang="bg-BG" altLang="ja-JP" sz="1400" b="0" i="0" u="none" strike="noStrike" cap="none" normalizeH="0" baseline="0" smtClean="0">
                          <a:ln>
                            <a:noFill/>
                          </a:ln>
                          <a:solidFill>
                            <a:schemeClr val="tx1"/>
                          </a:solidFill>
                          <a:effectLst/>
                          <a:latin typeface="Calibri" pitchFamily="34" charset="0"/>
                        </a:rPr>
                        <a:t> </a:t>
                      </a:r>
                      <a:endParaRPr kumimoji="0" lang="bg-BG"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846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1" u="none" strike="noStrike" cap="none" normalizeH="0" baseline="0" smtClean="0">
                          <a:ln>
                            <a:noFill/>
                          </a:ln>
                          <a:solidFill>
                            <a:schemeClr val="tx1"/>
                          </a:solidFill>
                          <a:effectLst/>
                          <a:latin typeface="Calibri" pitchFamily="34" charset="0"/>
                        </a:rPr>
                        <a:t>Measure 1.6. Direct advertising</a:t>
                      </a:r>
                      <a:r>
                        <a:rPr kumimoji="0" lang="en-US" sz="1200" b="1" i="0" u="none" strike="noStrike" cap="none" normalizeH="0" baseline="0" smtClean="0">
                          <a:ln>
                            <a:noFill/>
                          </a:ln>
                          <a:solidFill>
                            <a:schemeClr val="tx1"/>
                          </a:solidFill>
                          <a:effectLst/>
                          <a:latin typeface="Calibri" pitchFamily="34" charset="0"/>
                        </a:rPr>
                        <a:t> – </a:t>
                      </a:r>
                      <a:r>
                        <a:rPr kumimoji="0" lang="en-US" sz="1200" b="0" i="0" u="none" strike="noStrike" cap="none" normalizeH="0" baseline="0" smtClean="0">
                          <a:ln>
                            <a:noFill/>
                          </a:ln>
                          <a:solidFill>
                            <a:schemeClr val="tx1"/>
                          </a:solidFill>
                          <a:effectLst/>
                          <a:latin typeface="Calibri" pitchFamily="34" charset="0"/>
                        </a:rPr>
                        <a:t>dissemination of advertising materials (posters</a:t>
                      </a:r>
                      <a:r>
                        <a:rPr kumimoji="0" lang="en-US" sz="1200" b="1" i="0" u="none" strike="noStrike" cap="none" normalizeH="0" baseline="0" smtClean="0">
                          <a:ln>
                            <a:noFill/>
                          </a:ln>
                          <a:solidFill>
                            <a:schemeClr val="tx1"/>
                          </a:solidFill>
                          <a:effectLst/>
                          <a:latin typeface="Calibri" pitchFamily="34" charset="0"/>
                        </a:rPr>
                        <a:t>, </a:t>
                      </a:r>
                      <a:r>
                        <a:rPr kumimoji="0" lang="en-US" sz="1200" b="0" i="0" u="none" strike="noStrike" cap="none" normalizeH="0" baseline="0" smtClean="0">
                          <a:ln>
                            <a:noFill/>
                          </a:ln>
                          <a:solidFill>
                            <a:schemeClr val="tx1"/>
                          </a:solidFill>
                          <a:effectLst/>
                          <a:latin typeface="Calibri" pitchFamily="34" charset="0"/>
                        </a:rPr>
                        <a:t> teaser-postcards, T-shirts, caps</a:t>
                      </a:r>
                      <a:r>
                        <a:rPr kumimoji="0" lang="bg-BG" sz="1200" b="0" i="0" u="none" strike="noStrike" cap="none" normalizeH="0" baseline="0" smtClean="0">
                          <a:ln>
                            <a:noFill/>
                          </a:ln>
                          <a:solidFill>
                            <a:schemeClr val="tx1"/>
                          </a:solidFill>
                          <a:effectLst/>
                          <a:latin typeface="Calibri" pitchFamily="34" charset="0"/>
                        </a:rPr>
                        <a:t>) </a:t>
                      </a:r>
                      <a:r>
                        <a:rPr kumimoji="0" lang="en-US" sz="1200" b="0" i="0" u="none" strike="noStrike" cap="none" normalizeH="0" baseline="0" smtClean="0">
                          <a:ln>
                            <a:noFill/>
                          </a:ln>
                          <a:solidFill>
                            <a:schemeClr val="tx1"/>
                          </a:solidFill>
                          <a:effectLst/>
                          <a:latin typeface="Calibri" pitchFamily="34" charset="0"/>
                        </a:rPr>
                        <a:t>among the target groups – tourists, hotel and restaurant staff, local youth, etc.</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Project team and subcontractor</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Tourism and transport operators, municipalities and Albena resort mana-gement</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400" b="0" i="0" u="none" strike="noStrike" cap="none" normalizeH="0" baseline="0" smtClean="0">
                          <a:ln>
                            <a:noFill/>
                          </a:ln>
                          <a:solidFill>
                            <a:schemeClr val="tx1"/>
                          </a:solidFill>
                          <a:effectLst/>
                          <a:latin typeface="Calibri" pitchFamily="34" charset="0"/>
                          <a:ea typeface="ＭＳ Ｐゴシック" charset="-128"/>
                        </a:rPr>
                        <a:t>March 2013 – March 2015</a:t>
                      </a:r>
                      <a:r>
                        <a:rPr kumimoji="0" lang="bg-BG" altLang="ja-JP" sz="1400" b="0" i="0" u="none" strike="noStrike" cap="none" normalizeH="0" baseline="0" smtClean="0">
                          <a:ln>
                            <a:noFill/>
                          </a:ln>
                          <a:solidFill>
                            <a:schemeClr val="tx1"/>
                          </a:solidFill>
                          <a:effectLst/>
                          <a:latin typeface="Calibri" pitchFamily="34" charset="0"/>
                        </a:rPr>
                        <a:t> </a:t>
                      </a:r>
                      <a:endParaRPr kumimoji="0" lang="bg-BG"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508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Task</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Responsible actor</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Participants</a:t>
                      </a:r>
                      <a:endParaRPr kumimoji="0" lang="bg-BG" sz="1800" b="1"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bg-BG"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Timing</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1" i="1" u="none" strike="noStrike" cap="none" normalizeH="0" baseline="0" smtClean="0">
                          <a:ln>
                            <a:noFill/>
                          </a:ln>
                          <a:solidFill>
                            <a:schemeClr val="tx1"/>
                          </a:solidFill>
                          <a:effectLst/>
                          <a:latin typeface="Calibri" pitchFamily="34" charset="0"/>
                          <a:ea typeface="ＭＳ Ｐゴシック" charset="-128"/>
                        </a:rPr>
                        <a:t>Measure 2.1.</a:t>
                      </a:r>
                      <a:r>
                        <a:rPr kumimoji="0" lang="bg-BG" altLang="ja-JP" sz="1200" b="1" i="1" u="none" strike="noStrike" cap="none" normalizeH="0" baseline="0" smtClean="0">
                          <a:ln>
                            <a:noFill/>
                          </a:ln>
                          <a:solidFill>
                            <a:schemeClr val="tx1"/>
                          </a:solidFill>
                          <a:effectLst/>
                          <a:latin typeface="Calibri" pitchFamily="34" charset="0"/>
                        </a:rPr>
                        <a:t>Increased public transport selling points</a:t>
                      </a:r>
                      <a:r>
                        <a:rPr kumimoji="0" lang="bg-BG" altLang="ja-JP" sz="1200" b="0" i="0" u="none" strike="noStrike" cap="none" normalizeH="0" baseline="0" smtClean="0">
                          <a:ln>
                            <a:noFill/>
                          </a:ln>
                          <a:solidFill>
                            <a:schemeClr val="tx1"/>
                          </a:solidFill>
                          <a:effectLst/>
                          <a:latin typeface="Calibri" pitchFamily="34" charset="0"/>
                        </a:rPr>
                        <a:t>: hotels, regional transport terminals, travel agencies.</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0" i="0" u="none" strike="noStrike" cap="none" normalizeH="0" baseline="0" smtClean="0">
                          <a:ln>
                            <a:noFill/>
                          </a:ln>
                          <a:solidFill>
                            <a:schemeClr val="tx1"/>
                          </a:solidFill>
                          <a:effectLst/>
                          <a:latin typeface="Calibri" pitchFamily="34" charset="0"/>
                        </a:rPr>
                        <a:t>At least four new points.</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200" b="0" i="0" u="none" strike="noStrike" cap="none" normalizeH="0" baseline="0" smtClean="0">
                          <a:ln>
                            <a:noFill/>
                          </a:ln>
                          <a:solidFill>
                            <a:schemeClr val="tx1"/>
                          </a:solidFill>
                          <a:effectLst/>
                          <a:latin typeface="Calibri" pitchFamily="34" charset="0"/>
                          <a:ea typeface="ＭＳ Ｐゴシック" charset="-128"/>
                        </a:rPr>
                        <a:t>Dobrich transport operator, municipalities</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200" b="0" i="0" u="none" strike="noStrike" cap="none" normalizeH="0" baseline="0" smtClean="0">
                          <a:ln>
                            <a:noFill/>
                          </a:ln>
                          <a:solidFill>
                            <a:schemeClr val="tx1"/>
                          </a:solidFill>
                          <a:effectLst/>
                          <a:latin typeface="Calibri" pitchFamily="34" charset="0"/>
                          <a:ea typeface="ＭＳ Ｐゴシック" charset="-128"/>
                        </a:rPr>
                        <a:t>Albena resort management</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400" b="0" i="0" u="none" strike="noStrike" cap="none" normalizeH="0" baseline="0" smtClean="0">
                          <a:ln>
                            <a:noFill/>
                          </a:ln>
                          <a:solidFill>
                            <a:schemeClr val="tx1"/>
                          </a:solidFill>
                          <a:effectLst/>
                          <a:latin typeface="Calibri" pitchFamily="34" charset="0"/>
                          <a:ea typeface="ＭＳ Ｐゴシック" charset="-128"/>
                        </a:rPr>
                        <a:t>May 2014</a:t>
                      </a:r>
                      <a:r>
                        <a:rPr kumimoji="0" lang="bg-BG" altLang="ja-JP" sz="2800" b="0" i="0" u="none" strike="noStrike" cap="none" normalizeH="0" baseline="0" smtClean="0">
                          <a:ln>
                            <a:noFill/>
                          </a:ln>
                          <a:solidFill>
                            <a:schemeClr val="tx1"/>
                          </a:solidFill>
                          <a:effectLst/>
                          <a:latin typeface="Calibri" pitchFamily="34" charset="0"/>
                        </a:rPr>
                        <a:t> </a:t>
                      </a:r>
                      <a:endParaRPr kumimoji="0" lang="bg-BG"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8477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1" i="1" u="none" strike="noStrike" cap="none" normalizeH="0" baseline="0" smtClean="0">
                          <a:ln>
                            <a:noFill/>
                          </a:ln>
                          <a:solidFill>
                            <a:schemeClr val="tx1"/>
                          </a:solidFill>
                          <a:effectLst/>
                          <a:latin typeface="Calibri" pitchFamily="34" charset="0"/>
                          <a:ea typeface="ＭＳ Ｐゴシック" charset="-128"/>
                        </a:rPr>
                        <a:t>Measure 2.2</a:t>
                      </a:r>
                      <a:r>
                        <a:rPr kumimoji="0" lang="en-US" altLang="ja-JP" sz="1200" b="0" i="1" u="none" strike="noStrike" cap="none" normalizeH="0" baseline="0" smtClean="0">
                          <a:ln>
                            <a:noFill/>
                          </a:ln>
                          <a:solidFill>
                            <a:schemeClr val="tx1"/>
                          </a:solidFill>
                          <a:effectLst/>
                          <a:latin typeface="Calibri" pitchFamily="34" charset="0"/>
                          <a:ea typeface="ＭＳ Ｐゴシック" charset="-128"/>
                        </a:rPr>
                        <a:t>. </a:t>
                      </a:r>
                      <a:r>
                        <a:rPr kumimoji="0" lang="en-US" altLang="ja-JP" sz="1200" b="1" i="1" u="none" strike="noStrike" cap="none" normalizeH="0" baseline="0" smtClean="0">
                          <a:ln>
                            <a:noFill/>
                          </a:ln>
                          <a:solidFill>
                            <a:schemeClr val="tx1"/>
                          </a:solidFill>
                          <a:effectLst/>
                          <a:latin typeface="Calibri" pitchFamily="34" charset="0"/>
                          <a:ea typeface="ＭＳ Ｐゴシック" charset="-128"/>
                        </a:rPr>
                        <a:t>I</a:t>
                      </a:r>
                      <a:r>
                        <a:rPr kumimoji="0" lang="bg-BG" altLang="ja-JP" sz="1200" b="1" i="1" u="none" strike="noStrike" cap="none" normalizeH="0" baseline="0" smtClean="0">
                          <a:ln>
                            <a:noFill/>
                          </a:ln>
                          <a:solidFill>
                            <a:schemeClr val="tx1"/>
                          </a:solidFill>
                          <a:effectLst/>
                          <a:latin typeface="Calibri" pitchFamily="34" charset="0"/>
                        </a:rPr>
                        <a:t>ntegrated packages (sustainable mobility + leisure activities)</a:t>
                      </a:r>
                      <a:r>
                        <a:rPr kumimoji="0" lang="bg-BG" altLang="ja-JP" sz="1200" b="0" i="0" u="none" strike="noStrike" cap="none" normalizeH="0" baseline="0" smtClean="0">
                          <a:ln>
                            <a:noFill/>
                          </a:ln>
                          <a:solidFill>
                            <a:schemeClr val="tx1"/>
                          </a:solidFill>
                          <a:effectLst/>
                          <a:latin typeface="Calibri" pitchFamily="34" charset="0"/>
                        </a:rPr>
                        <a:t> with the goal of</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0" i="0" u="none" strike="noStrike" cap="none" normalizeH="0" baseline="0" smtClean="0">
                          <a:ln>
                            <a:noFill/>
                          </a:ln>
                          <a:solidFill>
                            <a:schemeClr val="tx1"/>
                          </a:solidFill>
                          <a:effectLst/>
                          <a:latin typeface="Calibri" pitchFamily="34" charset="0"/>
                        </a:rPr>
                        <a:t>selling at least 1.000 integrated packages during the last project summer.</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Project team and subcontractor</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200" b="0" i="0" u="none" strike="noStrike" cap="none" normalizeH="0" baseline="0" smtClean="0">
                          <a:ln>
                            <a:noFill/>
                          </a:ln>
                          <a:solidFill>
                            <a:schemeClr val="tx1"/>
                          </a:solidFill>
                          <a:effectLst/>
                          <a:latin typeface="Calibri" pitchFamily="34" charset="0"/>
                          <a:ea typeface="ＭＳ Ｐゴシック" charset="-128"/>
                        </a:rPr>
                        <a:t>Albena resort management</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Tourism and transport operators, municipalities </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400" b="0" i="0" u="none" strike="noStrike" cap="none" normalizeH="0" baseline="0" smtClean="0">
                          <a:ln>
                            <a:noFill/>
                          </a:ln>
                          <a:solidFill>
                            <a:schemeClr val="tx1"/>
                          </a:solidFill>
                          <a:effectLst/>
                          <a:latin typeface="Calibri" pitchFamily="34" charset="0"/>
                          <a:ea typeface="ＭＳ Ｐゴシック" charset="-128"/>
                        </a:rPr>
                        <a:t>Dec.2013</a:t>
                      </a:r>
                      <a:r>
                        <a:rPr kumimoji="0" lang="bg-BG" altLang="ja-JP" sz="1400" b="0" i="0" u="none" strike="noStrike" cap="none" normalizeH="0" baseline="0" smtClean="0">
                          <a:ln>
                            <a:noFill/>
                          </a:ln>
                          <a:solidFill>
                            <a:schemeClr val="tx1"/>
                          </a:solidFill>
                          <a:effectLst/>
                          <a:latin typeface="Calibri" pitchFamily="34" charset="0"/>
                        </a:rPr>
                        <a:t> </a:t>
                      </a:r>
                      <a:endParaRPr kumimoji="0" lang="bg-BG"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3430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1" u="none" strike="noStrike" cap="none" normalizeH="0" baseline="0" smtClean="0">
                          <a:ln>
                            <a:noFill/>
                          </a:ln>
                          <a:solidFill>
                            <a:schemeClr val="tx1"/>
                          </a:solidFill>
                          <a:effectLst/>
                          <a:latin typeface="Calibri" pitchFamily="34" charset="0"/>
                        </a:rPr>
                        <a:t>Measure 2.3. </a:t>
                      </a:r>
                      <a:r>
                        <a:rPr kumimoji="0" lang="bg-BG" sz="1200" b="1" i="1" u="none" strike="noStrike" cap="none" normalizeH="0" baseline="0" smtClean="0">
                          <a:ln>
                            <a:noFill/>
                          </a:ln>
                          <a:solidFill>
                            <a:schemeClr val="tx1"/>
                          </a:solidFill>
                          <a:effectLst/>
                          <a:latin typeface="Calibri" pitchFamily="34" charset="0"/>
                        </a:rPr>
                        <a:t>Parking policies to disincentives car use to access leisure destinations</a:t>
                      </a:r>
                      <a:r>
                        <a:rPr kumimoji="0" lang="bg-BG" sz="1200" b="0" i="0" u="none" strike="noStrike" cap="none" normalizeH="0" baseline="0" smtClean="0">
                          <a:ln>
                            <a:noFill/>
                          </a:ln>
                          <a:solidFill>
                            <a:schemeClr val="tx1"/>
                          </a:solidFill>
                          <a:effectLst/>
                          <a:latin typeface="Calibri" pitchFamily="34" charset="0"/>
                        </a:rPr>
                        <a:t> and urban areas with</a:t>
                      </a:r>
                      <a:r>
                        <a:rPr kumimoji="0" lang="en-US" sz="1200" b="0" i="0" u="none" strike="noStrike" cap="none" normalizeH="0" baseline="0" smtClean="0">
                          <a:ln>
                            <a:noFill/>
                          </a:ln>
                          <a:solidFill>
                            <a:schemeClr val="tx1"/>
                          </a:solidFill>
                          <a:effectLst/>
                          <a:latin typeface="Calibri" pitchFamily="34" charset="0"/>
                        </a:rPr>
                        <a:t> </a:t>
                      </a:r>
                      <a:r>
                        <a:rPr kumimoji="0" lang="bg-BG" sz="1200" b="0" i="0" u="none" strike="noStrike" cap="none" normalizeH="0" baseline="0" smtClean="0">
                          <a:ln>
                            <a:noFill/>
                          </a:ln>
                          <a:solidFill>
                            <a:schemeClr val="tx1"/>
                          </a:solidFill>
                          <a:effectLst/>
                          <a:latin typeface="Calibri" pitchFamily="34" charset="0"/>
                        </a:rPr>
                        <a:t>visitors concentration. 5 meetings with local authorities to discuss the parking policies, leading</a:t>
                      </a:r>
                      <a:r>
                        <a:rPr kumimoji="0" lang="en-US" sz="1200" b="0" i="0" u="none" strike="noStrike" cap="none" normalizeH="0" baseline="0" smtClean="0">
                          <a:ln>
                            <a:noFill/>
                          </a:ln>
                          <a:solidFill>
                            <a:schemeClr val="tx1"/>
                          </a:solidFill>
                          <a:effectLst/>
                          <a:latin typeface="Calibri" pitchFamily="34" charset="0"/>
                        </a:rPr>
                        <a:t> </a:t>
                      </a:r>
                      <a:r>
                        <a:rPr kumimoji="0" lang="bg-BG" sz="1200" b="0" i="0" u="none" strike="noStrike" cap="none" normalizeH="0" baseline="0" smtClean="0">
                          <a:ln>
                            <a:noFill/>
                          </a:ln>
                          <a:solidFill>
                            <a:schemeClr val="tx1"/>
                          </a:solidFill>
                          <a:effectLst/>
                          <a:latin typeface="Calibri" pitchFamily="34" charset="0"/>
                        </a:rPr>
                        <a:t>to a decrease of 200 free parking spaces in town centres or leisure attractions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Project team and municipalities</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200" b="0" i="0" u="none" strike="noStrike" cap="none" normalizeH="0" baseline="0" smtClean="0">
                          <a:ln>
                            <a:noFill/>
                          </a:ln>
                          <a:solidFill>
                            <a:schemeClr val="tx1"/>
                          </a:solidFill>
                          <a:effectLst/>
                          <a:latin typeface="Calibri" pitchFamily="34" charset="0"/>
                          <a:ea typeface="ＭＳ Ｐゴシック" charset="-128"/>
                        </a:rPr>
                        <a:t>Albena resort management</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Tourism and transport operators </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400" b="0" i="0" u="none" strike="noStrike" cap="none" normalizeH="0" baseline="0" smtClean="0">
                          <a:ln>
                            <a:noFill/>
                          </a:ln>
                          <a:solidFill>
                            <a:schemeClr val="tx1"/>
                          </a:solidFill>
                          <a:effectLst/>
                          <a:latin typeface="Calibri" pitchFamily="34" charset="0"/>
                          <a:ea typeface="ＭＳ Ｐゴシック" charset="-128"/>
                        </a:rPr>
                        <a:t>May 2014</a:t>
                      </a:r>
                      <a:r>
                        <a:rPr kumimoji="0" lang="bg-BG" altLang="ja-JP" sz="1400" b="0" i="0" u="none" strike="noStrike" cap="none" normalizeH="0" baseline="0" smtClean="0">
                          <a:ln>
                            <a:noFill/>
                          </a:ln>
                          <a:solidFill>
                            <a:schemeClr val="tx1"/>
                          </a:solidFill>
                          <a:effectLst/>
                          <a:latin typeface="Calibri" pitchFamily="34" charset="0"/>
                        </a:rPr>
                        <a:t> </a:t>
                      </a:r>
                      <a:endParaRPr kumimoji="0" lang="bg-BG"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841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928" name="Group 104"/>
          <p:cNvGraphicFramePr>
            <a:graphicFrameLocks noGrp="1"/>
          </p:cNvGraphicFramePr>
          <p:nvPr>
            <p:ph idx="4294967295"/>
          </p:nvPr>
        </p:nvGraphicFramePr>
        <p:xfrm>
          <a:off x="0" y="1700213"/>
          <a:ext cx="9144000" cy="5410200"/>
        </p:xfrm>
        <a:graphic>
          <a:graphicData uri="http://schemas.openxmlformats.org/drawingml/2006/table">
            <a:tbl>
              <a:tblPr/>
              <a:tblGrid>
                <a:gridCol w="3692525"/>
                <a:gridCol w="2079625"/>
                <a:gridCol w="1841500"/>
                <a:gridCol w="1530350"/>
              </a:tblGrid>
              <a:tr h="12636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1" u="none" strike="noStrike" cap="none" normalizeH="0" baseline="0" smtClean="0">
                          <a:ln>
                            <a:noFill/>
                          </a:ln>
                          <a:solidFill>
                            <a:schemeClr val="tx1"/>
                          </a:solidFill>
                          <a:effectLst/>
                          <a:latin typeface="Calibri" pitchFamily="34" charset="0"/>
                        </a:rPr>
                        <a:t>Measure 3.1</a:t>
                      </a:r>
                      <a:r>
                        <a:rPr kumimoji="0" lang="en-US" sz="1200" b="0" i="1" u="none" strike="noStrike" cap="none" normalizeH="0" baseline="0" smtClean="0">
                          <a:ln>
                            <a:noFill/>
                          </a:ln>
                          <a:solidFill>
                            <a:schemeClr val="tx1"/>
                          </a:solidFill>
                          <a:effectLst/>
                          <a:latin typeface="Calibri" pitchFamily="34" charset="0"/>
                        </a:rPr>
                        <a:t>. </a:t>
                      </a:r>
                      <a:r>
                        <a:rPr kumimoji="0" lang="en-US" sz="1200" b="1" i="1" u="none" strike="noStrike" cap="none" normalizeH="0" baseline="0" smtClean="0">
                          <a:ln>
                            <a:noFill/>
                          </a:ln>
                          <a:solidFill>
                            <a:schemeClr val="tx1"/>
                          </a:solidFill>
                          <a:effectLst/>
                          <a:latin typeface="Calibri" pitchFamily="34" charset="0"/>
                        </a:rPr>
                        <a:t>Improving PT-services </a:t>
                      </a:r>
                      <a:r>
                        <a:rPr kumimoji="0" lang="bg-BG" sz="1200" b="1" i="1" u="none" strike="noStrike" cap="none" normalizeH="0" baseline="0" smtClean="0">
                          <a:ln>
                            <a:noFill/>
                          </a:ln>
                          <a:solidFill>
                            <a:schemeClr val="tx1"/>
                          </a:solidFill>
                          <a:effectLst/>
                          <a:latin typeface="Calibri" pitchFamily="34" charset="0"/>
                        </a:rPr>
                        <a:t>for visitors</a:t>
                      </a:r>
                      <a:r>
                        <a:rPr kumimoji="0" lang="en-US" sz="1200" b="1" i="1" u="none" strike="noStrike" cap="none" normalizeH="0" baseline="0" smtClean="0">
                          <a:ln>
                            <a:noFill/>
                          </a:ln>
                          <a:solidFill>
                            <a:schemeClr val="tx1"/>
                          </a:solidFill>
                          <a:effectLst/>
                          <a:latin typeface="Calibri" pitchFamily="34" charset="0"/>
                        </a:rPr>
                        <a:t> and local people in rural areas</a:t>
                      </a:r>
                      <a:r>
                        <a:rPr kumimoji="0" lang="bg-BG" sz="1200" b="0" i="0" u="none" strike="noStrike" cap="none" normalizeH="0" baseline="0" smtClean="0">
                          <a:ln>
                            <a:noFill/>
                          </a:ln>
                          <a:solidFill>
                            <a:schemeClr val="tx1"/>
                          </a:solidFill>
                          <a:effectLst/>
                          <a:latin typeface="Calibri" pitchFamily="34" charset="0"/>
                        </a:rPr>
                        <a:t>; PT services at</a:t>
                      </a:r>
                      <a:r>
                        <a:rPr kumimoji="0" lang="en-US" sz="1200" b="0" i="0" u="none" strike="noStrike" cap="none" normalizeH="0" baseline="0" smtClean="0">
                          <a:ln>
                            <a:noFill/>
                          </a:ln>
                          <a:solidFill>
                            <a:schemeClr val="tx1"/>
                          </a:solidFill>
                          <a:effectLst/>
                          <a:latin typeface="Calibri" pitchFamily="34" charset="0"/>
                        </a:rPr>
                        <a:t> </a:t>
                      </a:r>
                      <a:r>
                        <a:rPr kumimoji="0" lang="bg-BG" sz="1200" b="0" i="0" u="none" strike="noStrike" cap="none" normalizeH="0" baseline="0" smtClean="0">
                          <a:ln>
                            <a:noFill/>
                          </a:ln>
                          <a:solidFill>
                            <a:schemeClr val="tx1"/>
                          </a:solidFill>
                          <a:effectLst/>
                          <a:latin typeface="Calibri" pitchFamily="34" charset="0"/>
                        </a:rPr>
                        <a:t>leisure/tourist destinations; sustainable mobility options to major events.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200" b="0" i="0" u="none" strike="noStrike" cap="none" normalizeH="0" baseline="0" smtClean="0">
                          <a:ln>
                            <a:noFill/>
                          </a:ln>
                          <a:solidFill>
                            <a:schemeClr val="tx1"/>
                          </a:solidFill>
                          <a:effectLst/>
                          <a:latin typeface="Calibri" pitchFamily="34" charset="0"/>
                          <a:ea typeface="ＭＳ Ｐゴシック" charset="-128"/>
                        </a:rPr>
                        <a:t>Transport operators</a:t>
                      </a:r>
                      <a:r>
                        <a:rPr kumimoji="0" lang="bg-BG" altLang="ja-JP" sz="2800" b="0" i="0" u="none" strike="noStrike" cap="none" normalizeH="0" baseline="0" smtClean="0">
                          <a:ln>
                            <a:noFill/>
                          </a:ln>
                          <a:solidFill>
                            <a:schemeClr val="tx1"/>
                          </a:solidFill>
                          <a:effectLst/>
                          <a:latin typeface="Calibri" pitchFamily="34" charset="0"/>
                        </a:rPr>
                        <a:t> </a:t>
                      </a:r>
                      <a:endParaRPr kumimoji="0" lang="bg-BG"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Municipalities; project team</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Dec.2014</a:t>
                      </a:r>
                      <a:endParaRPr kumimoji="0" lang="bg-BG" sz="14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13287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1" i="1" u="none" strike="noStrike" cap="none" normalizeH="0" baseline="0" smtClean="0">
                          <a:ln>
                            <a:noFill/>
                          </a:ln>
                          <a:solidFill>
                            <a:schemeClr val="tx1"/>
                          </a:solidFill>
                          <a:effectLst/>
                          <a:latin typeface="Calibri" pitchFamily="34" charset="0"/>
                          <a:ea typeface="ＭＳ Ｐゴシック" charset="-128"/>
                        </a:rPr>
                        <a:t>Measure 3.2</a:t>
                      </a:r>
                      <a:r>
                        <a:rPr kumimoji="0" lang="en-US" altLang="ja-JP" sz="1200" b="0" i="1"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1" i="1" u="none" strike="noStrike" cap="none" normalizeH="0" baseline="0" smtClean="0">
                          <a:ln>
                            <a:noFill/>
                          </a:ln>
                          <a:solidFill>
                            <a:schemeClr val="tx1"/>
                          </a:solidFill>
                          <a:effectLst/>
                          <a:latin typeface="Calibri" pitchFamily="34" charset="0"/>
                        </a:rPr>
                        <a:t>Bicycle mobility transport and services</a:t>
                      </a:r>
                      <a:r>
                        <a:rPr kumimoji="0" lang="bg-BG" altLang="ja-JP" sz="1200" b="0" i="1" u="none" strike="noStrike" cap="none" normalizeH="0" baseline="0" smtClean="0">
                          <a:ln>
                            <a:noFill/>
                          </a:ln>
                          <a:solidFill>
                            <a:schemeClr val="tx1"/>
                          </a:solidFill>
                          <a:effectLst/>
                          <a:latin typeface="Calibri" pitchFamily="34" charset="0"/>
                        </a:rPr>
                        <a:t>:</a:t>
                      </a:r>
                      <a:r>
                        <a:rPr kumimoji="0" lang="bg-BG" altLang="ja-JP" sz="1200" b="0" i="0" u="none" strike="noStrike" cap="none" normalizeH="0" baseline="0" smtClean="0">
                          <a:ln>
                            <a:noFill/>
                          </a:ln>
                          <a:solidFill>
                            <a:schemeClr val="tx1"/>
                          </a:solidFill>
                          <a:effectLst/>
                          <a:latin typeface="Calibri" pitchFamily="34" charset="0"/>
                        </a:rPr>
                        <a:t> Introducing a bicycle sharing/rental schemes for</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0" i="0" u="none" strike="noStrike" cap="none" normalizeH="0" baseline="0" smtClean="0">
                          <a:ln>
                            <a:noFill/>
                          </a:ln>
                          <a:solidFill>
                            <a:schemeClr val="tx1"/>
                          </a:solidFill>
                          <a:effectLst/>
                          <a:latin typeface="Calibri" pitchFamily="34" charset="0"/>
                        </a:rPr>
                        <a:t>visitors; Complementary infrastructure and services to support cycling: 5</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0" i="0" u="none" strike="noStrike" cap="none" normalizeH="0" baseline="0" smtClean="0">
                          <a:ln>
                            <a:noFill/>
                          </a:ln>
                          <a:solidFill>
                            <a:schemeClr val="tx1"/>
                          </a:solidFill>
                          <a:effectLst/>
                          <a:latin typeface="Calibri" pitchFamily="34" charset="0"/>
                        </a:rPr>
                        <a:t>kilometres of new segregated bicycle lanes and 100 new public parking places for bicycles </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Municipalities</a:t>
                      </a:r>
                      <a:r>
                        <a:rPr kumimoji="0" lang="bg-BG" altLang="ja-JP" sz="1200" b="0" i="0" u="none" strike="noStrike" cap="none" normalizeH="0" baseline="0" smtClean="0">
                          <a:ln>
                            <a:noFill/>
                          </a:ln>
                          <a:solidFill>
                            <a:schemeClr val="tx1"/>
                          </a:solidFill>
                          <a:effectLst/>
                          <a:latin typeface="Calibri" pitchFamily="34" charset="0"/>
                        </a:rPr>
                        <a:t> </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200" b="0" i="0" u="none" strike="noStrike" cap="none" normalizeH="0" baseline="0" smtClean="0">
                          <a:ln>
                            <a:noFill/>
                          </a:ln>
                          <a:solidFill>
                            <a:schemeClr val="tx1"/>
                          </a:solidFill>
                          <a:effectLst/>
                          <a:latin typeface="Calibri" pitchFamily="34" charset="0"/>
                          <a:ea typeface="ＭＳ Ｐゴシック" charset="-128"/>
                        </a:rPr>
                        <a:t>Project team; Albena resort management</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private companies </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Dec.2014</a:t>
                      </a:r>
                      <a:endParaRPr kumimoji="0" lang="bg-BG" sz="1400" b="0" i="0" u="none" strike="noStrike" cap="none" normalizeH="0" baseline="0" smtClean="0">
                        <a:ln>
                          <a:noFill/>
                        </a:ln>
                        <a:solidFill>
                          <a:schemeClr val="tx1"/>
                        </a:solidFill>
                        <a:effectLst/>
                        <a:latin typeface="Calibri"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pPr>
                      <a:endParaRPr kumimoji="0" lang="bg-BG"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2817813">
                <a:tc gridSpan="4">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1200" b="0" i="0" u="none" strike="noStrike" cap="none" normalizeH="0" baseline="0" smtClean="0">
                        <a:ln>
                          <a:noFill/>
                        </a:ln>
                        <a:solidFill>
                          <a:srgbClr val="000000"/>
                        </a:solidFill>
                        <a:effectLst/>
                        <a:latin typeface="Calibri" pitchFamily="34" charset="0"/>
                        <a:ea typeface="MS Mincho"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tr>
            </a:tbl>
          </a:graphicData>
        </a:graphic>
      </p:graphicFrame>
      <p:graphicFrame>
        <p:nvGraphicFramePr>
          <p:cNvPr id="77924" name="Group 100"/>
          <p:cNvGraphicFramePr>
            <a:graphicFrameLocks noGrp="1"/>
          </p:cNvGraphicFramePr>
          <p:nvPr/>
        </p:nvGraphicFramePr>
        <p:xfrm>
          <a:off x="0" y="4292600"/>
          <a:ext cx="9144000" cy="1335088"/>
        </p:xfrm>
        <a:graphic>
          <a:graphicData uri="http://schemas.openxmlformats.org/drawingml/2006/table">
            <a:tbl>
              <a:tblPr/>
              <a:tblGrid>
                <a:gridCol w="3708400"/>
                <a:gridCol w="2087563"/>
                <a:gridCol w="1800225"/>
                <a:gridCol w="1547812"/>
              </a:tblGrid>
              <a:tr h="1168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ja-JP" sz="1200" b="1" i="1" u="none" strike="noStrike" cap="none" normalizeH="0" baseline="0" smtClean="0">
                          <a:ln>
                            <a:noFill/>
                          </a:ln>
                          <a:solidFill>
                            <a:schemeClr val="tx1"/>
                          </a:solidFill>
                          <a:effectLst/>
                          <a:latin typeface="Calibri" pitchFamily="34" charset="0"/>
                          <a:ea typeface="ＭＳ Ｐゴシック" charset="-128"/>
                        </a:rPr>
                        <a:t>Measure 3.3</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1" i="1" u="none" strike="noStrike" cap="none" normalizeH="0" baseline="0" smtClean="0">
                          <a:ln>
                            <a:noFill/>
                          </a:ln>
                          <a:solidFill>
                            <a:schemeClr val="tx1"/>
                          </a:solidFill>
                          <a:effectLst/>
                          <a:latin typeface="Calibri" pitchFamily="34" charset="0"/>
                        </a:rPr>
                        <a:t>Training of up to 40 local planners on how to consider visitors</a:t>
                      </a:r>
                      <a:r>
                        <a:rPr kumimoji="0" lang="en-US" altLang="ja-JP" sz="1200" b="1" i="1"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1" i="1" u="none" strike="noStrike" cap="none" normalizeH="0" baseline="0" smtClean="0">
                          <a:ln>
                            <a:noFill/>
                          </a:ln>
                          <a:solidFill>
                            <a:schemeClr val="tx1"/>
                          </a:solidFill>
                          <a:effectLst/>
                          <a:latin typeface="Calibri" pitchFamily="34" charset="0"/>
                        </a:rPr>
                        <a:t>when planning mobility measures </a:t>
                      </a:r>
                      <a:r>
                        <a:rPr kumimoji="0" lang="bg-BG" altLang="ja-JP" sz="1200" b="0" i="0" u="none" strike="noStrike" cap="none" normalizeH="0" baseline="0" smtClean="0">
                          <a:ln>
                            <a:noFill/>
                          </a:ln>
                          <a:solidFill>
                            <a:schemeClr val="tx1"/>
                          </a:solidFill>
                          <a:effectLst/>
                          <a:latin typeface="Calibri" pitchFamily="34" charset="0"/>
                        </a:rPr>
                        <a:t>and how to consider mobility when planning tourist</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a:t>
                      </a:r>
                      <a:r>
                        <a:rPr kumimoji="0" lang="bg-BG" altLang="ja-JP" sz="1200" b="0" i="0" u="none" strike="noStrike" cap="none" normalizeH="0" baseline="0" smtClean="0">
                          <a:ln>
                            <a:noFill/>
                          </a:ln>
                          <a:solidFill>
                            <a:schemeClr val="tx1"/>
                          </a:solidFill>
                          <a:effectLst/>
                          <a:latin typeface="Calibri" pitchFamily="34" charset="0"/>
                        </a:rPr>
                        <a:t>infrastructure</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r</a:t>
                      </a:r>
                      <a:r>
                        <a:rPr kumimoji="0" lang="bg-BG" altLang="ja-JP" sz="1200" b="0" i="0" u="none" strike="noStrike" cap="none" normalizeH="0" baseline="0" smtClean="0">
                          <a:ln>
                            <a:noFill/>
                          </a:ln>
                          <a:solidFill>
                            <a:schemeClr val="tx1"/>
                          </a:solidFill>
                          <a:effectLst/>
                          <a:latin typeface="Calibri" pitchFamily="34" charset="0"/>
                        </a:rPr>
                        <a:t>esulting into SUMP for Kavarna</a:t>
                      </a:r>
                      <a:endParaRPr kumimoji="0" lang="bg-BG" sz="1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200" b="0" i="0" u="none" strike="noStrike" cap="none" normalizeH="0" baseline="0" smtClean="0">
                          <a:ln>
                            <a:noFill/>
                          </a:ln>
                          <a:solidFill>
                            <a:schemeClr val="tx1"/>
                          </a:solidFill>
                          <a:effectLst/>
                          <a:latin typeface="Calibri" pitchFamily="34" charset="0"/>
                          <a:ea typeface="ＭＳ Ｐゴシック" charset="-128"/>
                        </a:rPr>
                        <a:t>Project team</a:t>
                      </a:r>
                      <a:r>
                        <a:rPr kumimoji="0" lang="bg-BG" altLang="ja-JP" sz="2800" b="0" i="0" u="none" strike="noStrike" cap="none" normalizeH="0" baseline="0" smtClean="0">
                          <a:ln>
                            <a:noFill/>
                          </a:ln>
                          <a:solidFill>
                            <a:schemeClr val="tx1"/>
                          </a:solidFill>
                          <a:effectLst/>
                          <a:latin typeface="Calibri" pitchFamily="34" charset="0"/>
                        </a:rPr>
                        <a:t> </a:t>
                      </a:r>
                      <a:endParaRPr kumimoji="0" lang="bg-BG"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altLang="ja-JP" sz="1200" b="0" i="0" u="none" strike="noStrike" cap="none" normalizeH="0" baseline="0" smtClean="0">
                          <a:ln>
                            <a:noFill/>
                          </a:ln>
                          <a:solidFill>
                            <a:schemeClr val="tx1"/>
                          </a:solidFill>
                          <a:effectLst/>
                          <a:latin typeface="Calibri" pitchFamily="34" charset="0"/>
                          <a:ea typeface="ＭＳ Ｐゴシック" charset="-128"/>
                        </a:rPr>
                        <a:t>Albena resort management</a:t>
                      </a:r>
                      <a:r>
                        <a:rPr kumimoji="0" lang="en-US" altLang="ja-JP" sz="1200" b="0" i="0" u="none" strike="noStrike" cap="none" normalizeH="0" baseline="0" smtClean="0">
                          <a:ln>
                            <a:noFill/>
                          </a:ln>
                          <a:solidFill>
                            <a:schemeClr val="tx1"/>
                          </a:solidFill>
                          <a:effectLst/>
                          <a:latin typeface="Calibri" pitchFamily="34" charset="0"/>
                          <a:ea typeface="ＭＳ Ｐゴシック" charset="-128"/>
                        </a:rPr>
                        <a:t>; Tourism and transport operators, municipalities </a:t>
                      </a:r>
                      <a:endParaRPr kumimoji="0" lang="bg-BG" sz="12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Dec.2014</a:t>
                      </a:r>
                      <a:endParaRPr kumimoji="0" lang="bg-BG" sz="14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bg-BG"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77923" name="Group 99"/>
          <p:cNvGraphicFramePr>
            <a:graphicFrameLocks noGrp="1"/>
          </p:cNvGraphicFramePr>
          <p:nvPr/>
        </p:nvGraphicFramePr>
        <p:xfrm>
          <a:off x="0" y="981075"/>
          <a:ext cx="9180513" cy="719138"/>
        </p:xfrm>
        <a:graphic>
          <a:graphicData uri="http://schemas.openxmlformats.org/drawingml/2006/table">
            <a:tbl>
              <a:tblPr/>
              <a:tblGrid>
                <a:gridCol w="3687763"/>
                <a:gridCol w="2095500"/>
                <a:gridCol w="1806575"/>
                <a:gridCol w="1590675"/>
              </a:tblGrid>
              <a:tr h="719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Task</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Responsible actor</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Participants</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1" i="0" u="none" strike="noStrike" cap="none" normalizeH="0" baseline="0" smtClean="0">
                          <a:ln>
                            <a:noFill/>
                          </a:ln>
                          <a:solidFill>
                            <a:schemeClr val="tx1"/>
                          </a:solidFill>
                          <a:effectLst/>
                          <a:latin typeface="Calibri" pitchFamily="34" charset="0"/>
                        </a:rPr>
                        <a:t>Timing</a:t>
                      </a:r>
                      <a:endParaRPr kumimoji="0" lang="bg-BG"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bwMode="auto">
          <a:xfrm>
            <a:off x="457200" y="908050"/>
            <a:ext cx="8229600" cy="509588"/>
          </a:xfrm>
          <a:prstGeom prst="rect">
            <a:avLst/>
          </a:prstGeom>
          <a:noFill/>
          <a:ln>
            <a:miter lim="800000"/>
            <a:headEnd/>
            <a:tailEnd/>
          </a:ln>
        </p:spPr>
        <p:txBody>
          <a:bodyPr/>
          <a:lstStyle/>
          <a:p>
            <a:r>
              <a:rPr lang="en-US" sz="3200" b="1" smtClean="0">
                <a:solidFill>
                  <a:srgbClr val="CC3300"/>
                </a:solidFill>
              </a:rPr>
              <a:t>WHAT IS ACTUALLY IMPLEMENTED</a:t>
            </a:r>
            <a:r>
              <a:rPr lang="en-US" sz="4000" smtClean="0"/>
              <a:t> </a:t>
            </a:r>
            <a:endParaRPr lang="bg-BG" sz="4000" smtClean="0"/>
          </a:p>
        </p:txBody>
      </p:sp>
      <p:sp>
        <p:nvSpPr>
          <p:cNvPr id="229379"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nSpc>
                <a:spcPct val="90000"/>
              </a:lnSpc>
            </a:pPr>
            <a:r>
              <a:rPr lang="en-US" sz="2400" b="1" smtClean="0">
                <a:solidFill>
                  <a:srgbClr val="008000"/>
                </a:solidFill>
              </a:rPr>
              <a:t>Axis</a:t>
            </a:r>
            <a:r>
              <a:rPr lang="bg-BG" sz="2400" b="1" smtClean="0">
                <a:solidFill>
                  <a:srgbClr val="008000"/>
                </a:solidFill>
              </a:rPr>
              <a:t> 1 – </a:t>
            </a:r>
            <a:r>
              <a:rPr lang="en-US" sz="2400" b="1" smtClean="0">
                <a:solidFill>
                  <a:srgbClr val="008000"/>
                </a:solidFill>
              </a:rPr>
              <a:t>Information and marketing actions concerning sustainable mobility:</a:t>
            </a:r>
          </a:p>
          <a:p>
            <a:pPr lvl="1">
              <a:lnSpc>
                <a:spcPct val="90000"/>
              </a:lnSpc>
            </a:pPr>
            <a:r>
              <a:rPr lang="en-US" sz="1800" smtClean="0"/>
              <a:t>MOBILITY PACKAGES (CONTAINING A </a:t>
            </a:r>
            <a:r>
              <a:rPr lang="en-US" sz="1800" smtClean="0">
                <a:solidFill>
                  <a:srgbClr val="CC3300"/>
                </a:solidFill>
              </a:rPr>
              <a:t>BROCHURE</a:t>
            </a:r>
            <a:r>
              <a:rPr lang="en-US" sz="1800" smtClean="0"/>
              <a:t> WITH LOCAL PT TIME SCHEDULES AND COACH EXCURSIONS AND </a:t>
            </a:r>
            <a:r>
              <a:rPr lang="en-US" sz="1800" smtClean="0">
                <a:solidFill>
                  <a:srgbClr val="CC3300"/>
                </a:solidFill>
              </a:rPr>
              <a:t>LEAFLET</a:t>
            </a:r>
            <a:r>
              <a:rPr lang="en-US" sz="1800" smtClean="0"/>
              <a:t> WITH LOCAL SITES TO BE VISITED AND HOW TO REACH THEM IN A SUSTAINABLE WAY) ELABORATED, PRINTED AND DISSEMINATED;</a:t>
            </a:r>
          </a:p>
          <a:p>
            <a:pPr lvl="1">
              <a:lnSpc>
                <a:spcPct val="90000"/>
              </a:lnSpc>
            </a:pPr>
            <a:r>
              <a:rPr lang="en-US" sz="1800" smtClean="0"/>
              <a:t>FIRST </a:t>
            </a:r>
            <a:r>
              <a:rPr lang="en-US" sz="1800" smtClean="0">
                <a:solidFill>
                  <a:srgbClr val="CC3300"/>
                </a:solidFill>
              </a:rPr>
              <a:t>WORKSHOP</a:t>
            </a:r>
            <a:r>
              <a:rPr lang="en-US" sz="1800" smtClean="0"/>
              <a:t> FOR TOURISM STAKEHOLDERS CONDUCTED IN BALCHIK IN MARCH. MAIN TOPIC: “SUSTAINABLE MOBILITY – INTRODUCTION AND EUROPEAN BEST PRACTICES);</a:t>
            </a:r>
          </a:p>
          <a:p>
            <a:pPr lvl="1">
              <a:lnSpc>
                <a:spcPct val="90000"/>
              </a:lnSpc>
            </a:pPr>
            <a:r>
              <a:rPr lang="en-US" sz="1800" smtClean="0"/>
              <a:t>SECOND </a:t>
            </a:r>
            <a:r>
              <a:rPr lang="en-US" sz="1800" smtClean="0">
                <a:solidFill>
                  <a:srgbClr val="CC3300"/>
                </a:solidFill>
              </a:rPr>
              <a:t>WORKSHOP</a:t>
            </a:r>
            <a:r>
              <a:rPr lang="en-US" sz="1800" smtClean="0"/>
              <a:t> PREPAIRED AND WILL BE HELD ON 28.06.2013 IN DOBRICH IN THE FRAMES OF THE </a:t>
            </a:r>
            <a:r>
              <a:rPr lang="en-US" sz="1800" smtClean="0">
                <a:solidFill>
                  <a:srgbClr val="008000"/>
                </a:solidFill>
              </a:rPr>
              <a:t>EU ENERGY WEEK</a:t>
            </a:r>
            <a:r>
              <a:rPr lang="en-US" sz="1800" smtClean="0"/>
              <a:t> (LISTED AS AN EU EVENT)</a:t>
            </a:r>
          </a:p>
          <a:p>
            <a:pPr lvl="1">
              <a:lnSpc>
                <a:spcPct val="90000"/>
              </a:lnSpc>
            </a:pPr>
            <a:r>
              <a:rPr lang="en-US" sz="1800" smtClean="0">
                <a:solidFill>
                  <a:srgbClr val="CC3300"/>
                </a:solidFill>
              </a:rPr>
              <a:t>T-SHIRTS AND CAPS</a:t>
            </a:r>
            <a:r>
              <a:rPr lang="en-US" sz="1800" smtClean="0"/>
              <a:t> PRODUCES AND WILL BE DISSEMINATED DURING THE EVENT ON 28.06.2013, WHERE THE YOUTH WILL PARTICIPATE IN OPEN-AIR MOBILITY EVENTS (VELO-COMPETITION, ETC.)</a:t>
            </a:r>
          </a:p>
          <a:p>
            <a:pPr lvl="1">
              <a:lnSpc>
                <a:spcPct val="90000"/>
              </a:lnSpc>
            </a:pPr>
            <a:r>
              <a:rPr lang="en-US" sz="1800" smtClean="0">
                <a:solidFill>
                  <a:srgbClr val="CC3300"/>
                </a:solidFill>
              </a:rPr>
              <a:t>POSTERS</a:t>
            </a:r>
            <a:r>
              <a:rPr lang="en-US" sz="1800" smtClean="0"/>
              <a:t> AND </a:t>
            </a:r>
            <a:r>
              <a:rPr lang="en-US" sz="1800" smtClean="0">
                <a:solidFill>
                  <a:srgbClr val="CC3300"/>
                </a:solidFill>
              </a:rPr>
              <a:t>TEASER POSTCARDS</a:t>
            </a:r>
            <a:r>
              <a:rPr lang="en-US" sz="1800" smtClean="0"/>
              <a:t> PREPARED AND WILL BE PRINTED AND DISSEMINATED IN BULGARIAN AND ENGLISH.</a:t>
            </a:r>
            <a:endParaRPr lang="bg-BG" sz="18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bg-BG" smtClean="0"/>
          </a:p>
        </p:txBody>
      </p:sp>
      <p:pic>
        <p:nvPicPr>
          <p:cNvPr id="230405" name="Picture 5"/>
          <p:cNvPicPr>
            <a:picLocks noChangeAspect="1" noChangeArrowheads="1"/>
          </p:cNvPicPr>
          <p:nvPr/>
        </p:nvPicPr>
        <p:blipFill>
          <a:blip r:embed="rId2" cstate="print"/>
          <a:srcRect/>
          <a:stretch>
            <a:fillRect/>
          </a:stretch>
        </p:blipFill>
        <p:spPr bwMode="auto">
          <a:xfrm>
            <a:off x="323850" y="1412875"/>
            <a:ext cx="4211638" cy="3157538"/>
          </a:xfrm>
          <a:prstGeom prst="rect">
            <a:avLst/>
          </a:prstGeom>
          <a:noFill/>
          <a:ln w="9525">
            <a:noFill/>
            <a:miter lim="800000"/>
            <a:headEnd/>
            <a:tailEnd/>
          </a:ln>
          <a:effectLst/>
        </p:spPr>
      </p:pic>
      <p:pic>
        <p:nvPicPr>
          <p:cNvPr id="230406" name="Picture 6"/>
          <p:cNvPicPr>
            <a:picLocks noChangeAspect="1" noChangeArrowheads="1"/>
          </p:cNvPicPr>
          <p:nvPr/>
        </p:nvPicPr>
        <p:blipFill>
          <a:blip r:embed="rId3" cstate="print"/>
          <a:srcRect/>
          <a:stretch>
            <a:fillRect/>
          </a:stretch>
        </p:blipFill>
        <p:spPr bwMode="auto">
          <a:xfrm>
            <a:off x="4572000" y="3284538"/>
            <a:ext cx="4356100" cy="32670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ítol 1"/>
          <p:cNvSpPr>
            <a:spLocks noGrp="1"/>
          </p:cNvSpPr>
          <p:nvPr>
            <p:ph type="title" idx="4294967295"/>
          </p:nvPr>
        </p:nvSpPr>
        <p:spPr bwMode="auto">
          <a:xfrm>
            <a:off x="457200" y="1016000"/>
            <a:ext cx="8229600" cy="509588"/>
          </a:xfrm>
          <a:prstGeom prst="rect">
            <a:avLst/>
          </a:prstGeom>
          <a:noFill/>
          <a:ln>
            <a:miter lim="800000"/>
            <a:headEnd/>
            <a:tailEnd/>
          </a:ln>
        </p:spPr>
        <p:txBody>
          <a:bodyPr/>
          <a:lstStyle/>
          <a:p>
            <a:pPr eaLnBrk="1" hangingPunct="1"/>
            <a:r>
              <a:rPr lang="pt-PT" sz="4000" b="1" smtClean="0">
                <a:solidFill>
                  <a:srgbClr val="0AAE1A"/>
                </a:solidFill>
              </a:rPr>
              <a:t>Thank you for your attention!</a:t>
            </a:r>
            <a:br>
              <a:rPr lang="pt-PT" sz="4000" b="1" smtClean="0">
                <a:solidFill>
                  <a:srgbClr val="0AAE1A"/>
                </a:solidFill>
              </a:rPr>
            </a:br>
            <a:endParaRPr lang="en-US" sz="4000" b="1" smtClean="0">
              <a:solidFill>
                <a:srgbClr val="0AAE1A"/>
              </a:solidFill>
            </a:endParaRPr>
          </a:p>
        </p:txBody>
      </p:sp>
      <p:sp>
        <p:nvSpPr>
          <p:cNvPr id="158723" name="Contenidor de contingut 2"/>
          <p:cNvSpPr>
            <a:spLocks noGrp="1"/>
          </p:cNvSpPr>
          <p:nvPr>
            <p:ph idx="4294967295"/>
          </p:nvPr>
        </p:nvSpPr>
        <p:spPr bwMode="auto">
          <a:xfrm>
            <a:off x="457200" y="1628775"/>
            <a:ext cx="8229600" cy="4497388"/>
          </a:xfrm>
          <a:prstGeom prst="rect">
            <a:avLst/>
          </a:prstGeom>
          <a:noFill/>
          <a:ln>
            <a:miter lim="800000"/>
            <a:headEnd/>
            <a:tailEnd/>
          </a:ln>
        </p:spPr>
        <p:txBody>
          <a:bodyPr/>
          <a:lstStyle/>
          <a:p>
            <a:pPr marL="609600" indent="-609600">
              <a:buFont typeface="Arial" pitchFamily="34" charset="0"/>
              <a:buNone/>
            </a:pPr>
            <a:endParaRPr lang="en-US" sz="2000" smtClean="0"/>
          </a:p>
          <a:p>
            <a:pPr marL="609600" indent="-609600">
              <a:buFont typeface="Arial" pitchFamily="34" charset="0"/>
              <a:buNone/>
            </a:pPr>
            <a:endParaRPr lang="bg-BG" sz="2000" smtClean="0"/>
          </a:p>
        </p:txBody>
      </p:sp>
      <p:sp>
        <p:nvSpPr>
          <p:cNvPr id="20483" name="Contenidor de número de diapositiva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3F9438F9-0A9A-43BF-BCD1-8B3A84D21B99}" type="slidenum">
              <a:rPr lang="es-ES" sz="1200">
                <a:solidFill>
                  <a:srgbClr val="898989"/>
                </a:solidFill>
                <a:latin typeface="+mn-lt"/>
              </a:rPr>
              <a:pPr algn="r">
                <a:defRPr/>
              </a:pPr>
              <a:t>19</a:t>
            </a:fld>
            <a:endParaRPr lang="es-ES" sz="1200">
              <a:solidFill>
                <a:srgbClr val="898989"/>
              </a:solidFill>
              <a:latin typeface="+mn-lt"/>
            </a:endParaRPr>
          </a:p>
        </p:txBody>
      </p:sp>
      <p:sp>
        <p:nvSpPr>
          <p:cNvPr id="158725" name="Contenidor de contingut 4"/>
          <p:cNvSpPr>
            <a:spLocks noGrp="1"/>
          </p:cNvSpPr>
          <p:nvPr>
            <p:ph sz="quarter" idx="4294967295"/>
          </p:nvPr>
        </p:nvSpPr>
        <p:spPr bwMode="auto">
          <a:xfrm>
            <a:off x="457200" y="6357938"/>
            <a:ext cx="3816350" cy="311150"/>
          </a:xfrm>
          <a:prstGeom prst="rect">
            <a:avLst/>
          </a:prstGeom>
          <a:noFill/>
          <a:ln>
            <a:miter lim="800000"/>
            <a:headEnd/>
            <a:tailEnd/>
          </a:ln>
        </p:spPr>
        <p:txBody>
          <a:bodyPr/>
          <a:lstStyle/>
          <a:p>
            <a:pPr eaLnBrk="1" hangingPunct="1">
              <a:buFont typeface="Arial" pitchFamily="34" charset="0"/>
              <a:buNone/>
            </a:pPr>
            <a:endParaRPr lang="bg-BG" sz="1400" smtClean="0">
              <a:solidFill>
                <a:srgbClr val="898989"/>
              </a:solidFill>
            </a:endParaRPr>
          </a:p>
        </p:txBody>
      </p:sp>
      <p:sp>
        <p:nvSpPr>
          <p:cNvPr id="158726" name="Rectangle 6"/>
          <p:cNvSpPr>
            <a:spLocks noChangeArrowheads="1"/>
          </p:cNvSpPr>
          <p:nvPr/>
        </p:nvSpPr>
        <p:spPr bwMode="auto">
          <a:xfrm>
            <a:off x="900113" y="1873250"/>
            <a:ext cx="7775575" cy="4108450"/>
          </a:xfrm>
          <a:prstGeom prst="rect">
            <a:avLst/>
          </a:prstGeom>
          <a:noFill/>
          <a:ln w="9525">
            <a:noFill/>
            <a:miter lim="800000"/>
            <a:headEnd/>
            <a:tailEnd/>
          </a:ln>
          <a:effectLst/>
        </p:spPr>
        <p:txBody>
          <a:bodyPr>
            <a:spAutoFit/>
          </a:bodyPr>
          <a:lstStyle/>
          <a:p>
            <a:pPr algn="ctr"/>
            <a:endParaRPr lang="pt-PT" sz="2400" b="1">
              <a:solidFill>
                <a:srgbClr val="0AAE1A"/>
              </a:solidFill>
            </a:endParaRPr>
          </a:p>
          <a:p>
            <a:pPr algn="ctr"/>
            <a:endParaRPr lang="pt-PT" sz="2400">
              <a:solidFill>
                <a:srgbClr val="17375E"/>
              </a:solidFill>
            </a:endParaRPr>
          </a:p>
          <a:p>
            <a:pPr algn="ctr"/>
            <a:endParaRPr lang="pt-PT" sz="2400">
              <a:solidFill>
                <a:srgbClr val="17375E"/>
              </a:solidFill>
            </a:endParaRPr>
          </a:p>
          <a:p>
            <a:pPr algn="ctr"/>
            <a:endParaRPr lang="pt-PT" sz="2400">
              <a:solidFill>
                <a:srgbClr val="17375E"/>
              </a:solidFill>
            </a:endParaRPr>
          </a:p>
          <a:p>
            <a:pPr algn="ctr"/>
            <a:endParaRPr lang="pt-PT" sz="2400">
              <a:solidFill>
                <a:srgbClr val="17375E"/>
              </a:solidFill>
            </a:endParaRPr>
          </a:p>
          <a:p>
            <a:pPr algn="ctr"/>
            <a:endParaRPr lang="pt-PT" sz="2400" b="1">
              <a:solidFill>
                <a:srgbClr val="17375E"/>
              </a:solidFill>
            </a:endParaRPr>
          </a:p>
          <a:p>
            <a:pPr algn="ctr"/>
            <a:endParaRPr lang="pt-PT" sz="2400" b="1">
              <a:solidFill>
                <a:srgbClr val="17375E"/>
              </a:solidFill>
            </a:endParaRPr>
          </a:p>
          <a:p>
            <a:pPr algn="ctr"/>
            <a:r>
              <a:rPr lang="pt-PT" sz="2400" b="1">
                <a:solidFill>
                  <a:srgbClr val="17375E"/>
                </a:solidFill>
              </a:rPr>
              <a:t>Prof. Lucia Ilieva</a:t>
            </a:r>
          </a:p>
          <a:p>
            <a:pPr algn="ctr"/>
            <a:r>
              <a:rPr lang="pt-PT" sz="2400">
                <a:solidFill>
                  <a:srgbClr val="17375E"/>
                </a:solidFill>
              </a:rPr>
              <a:t>+359 2 8513558</a:t>
            </a:r>
          </a:p>
          <a:p>
            <a:pPr algn="ctr"/>
            <a:r>
              <a:rPr lang="pt-PT" sz="2400">
                <a:solidFill>
                  <a:srgbClr val="17375E"/>
                </a:solidFill>
                <a:hlinkClick r:id="rId3"/>
              </a:rPr>
              <a:t>mail@csdcs.org</a:t>
            </a:r>
            <a:endParaRPr lang="pt-PT" sz="2400">
              <a:solidFill>
                <a:srgbClr val="17375E"/>
              </a:solidFill>
            </a:endParaRPr>
          </a:p>
          <a:p>
            <a:pPr algn="ctr"/>
            <a:r>
              <a:rPr lang="pt-PT" sz="2400">
                <a:solidFill>
                  <a:srgbClr val="17375E"/>
                </a:solidFill>
                <a:hlinkClick r:id="rId4"/>
              </a:rPr>
              <a:t>www.csdcs.org</a:t>
            </a:r>
            <a:endParaRPr lang="pt-PT" sz="2400">
              <a:solidFill>
                <a:srgbClr val="17375E"/>
              </a:solidFill>
            </a:endParaRPr>
          </a:p>
        </p:txBody>
      </p:sp>
      <p:pic>
        <p:nvPicPr>
          <p:cNvPr id="158727" name="Picture 7"/>
          <p:cNvPicPr>
            <a:picLocks noChangeAspect="1" noChangeArrowheads="1"/>
          </p:cNvPicPr>
          <p:nvPr/>
        </p:nvPicPr>
        <p:blipFill>
          <a:blip r:embed="rId5" cstate="print"/>
          <a:srcRect/>
          <a:stretch>
            <a:fillRect/>
          </a:stretch>
        </p:blipFill>
        <p:spPr bwMode="auto">
          <a:xfrm>
            <a:off x="2124075" y="1844675"/>
            <a:ext cx="4897438" cy="20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
        <p:nvSpPr>
          <p:cNvPr id="89091" name="Rectangle 3"/>
          <p:cNvSpPr>
            <a:spLocks noChangeArrowheads="1"/>
          </p:cNvSpPr>
          <p:nvPr/>
        </p:nvSpPr>
        <p:spPr bwMode="auto">
          <a:xfrm>
            <a:off x="4757738" y="1290638"/>
            <a:ext cx="2962275" cy="885825"/>
          </a:xfrm>
          <a:prstGeom prst="rect">
            <a:avLst/>
          </a:prstGeom>
          <a:noFill/>
          <a:ln w="9525">
            <a:noFill/>
            <a:round/>
            <a:headEnd/>
            <a:tailEnd/>
          </a:ln>
          <a:effectLst/>
        </p:spPr>
        <p:txBody>
          <a:bodyPr wrap="none" lIns="0" tIns="0" rIns="0" bIns="0">
            <a:spAutoFit/>
          </a:bodyPr>
          <a:lstStyle/>
          <a:p>
            <a:pPr defTabSz="401638">
              <a:lnSpc>
                <a:spcPts val="3225"/>
              </a:lnSpc>
              <a:buClr>
                <a:srgbClr val="000000"/>
              </a:buClr>
              <a:buSzPct val="100000"/>
              <a:buFont typeface="Times New Roman" pitchFamily="18" charset="0"/>
              <a:buNone/>
              <a:tabLst>
                <a:tab pos="635000" algn="l"/>
                <a:tab pos="1270000" algn="l"/>
                <a:tab pos="1903413" algn="l"/>
                <a:tab pos="2538413" algn="l"/>
              </a:tabLst>
            </a:pPr>
            <a:r>
              <a:rPr lang="en-US" sz="2800" b="1">
                <a:solidFill>
                  <a:srgbClr val="FF9900"/>
                </a:solidFill>
                <a:latin typeface="Calibri Bold" charset="0"/>
                <a:cs typeface="Arial" pitchFamily="34" charset="0"/>
              </a:rPr>
              <a:t>Project  Summary</a:t>
            </a:r>
          </a:p>
          <a:p>
            <a:pPr defTabSz="401638">
              <a:lnSpc>
                <a:spcPts val="3225"/>
              </a:lnSpc>
              <a:buClr>
                <a:srgbClr val="000000"/>
              </a:buClr>
              <a:buSzPct val="100000"/>
              <a:buFont typeface="Times New Roman" pitchFamily="18" charset="0"/>
              <a:buNone/>
              <a:tabLst>
                <a:tab pos="635000" algn="l"/>
                <a:tab pos="1270000" algn="l"/>
                <a:tab pos="1903413" algn="l"/>
                <a:tab pos="2538413" algn="l"/>
              </a:tabLst>
            </a:pPr>
            <a:endParaRPr lang="en-US" sz="2800">
              <a:solidFill>
                <a:srgbClr val="000000"/>
              </a:solidFill>
              <a:cs typeface="Arial" pitchFamily="34" charset="0"/>
            </a:endParaRPr>
          </a:p>
        </p:txBody>
      </p:sp>
      <p:sp>
        <p:nvSpPr>
          <p:cNvPr id="89092" name="Rectangle 4"/>
          <p:cNvSpPr>
            <a:spLocks noChangeArrowheads="1"/>
          </p:cNvSpPr>
          <p:nvPr/>
        </p:nvSpPr>
        <p:spPr bwMode="auto">
          <a:xfrm>
            <a:off x="631825" y="2055813"/>
            <a:ext cx="3816350" cy="3703637"/>
          </a:xfrm>
          <a:prstGeom prst="rect">
            <a:avLst/>
          </a:prstGeom>
          <a:noFill/>
          <a:ln w="9525">
            <a:noFill/>
            <a:round/>
            <a:headEnd/>
            <a:tailEnd/>
          </a:ln>
          <a:effectLst/>
        </p:spPr>
        <p:txBody>
          <a:bodyPr lIns="0" tIns="0" rIns="0" bIns="0">
            <a:spAutoFit/>
          </a:bodyPr>
          <a:lstStyle/>
          <a:p>
            <a:pPr defTabSz="401638">
              <a:lnSpc>
                <a:spcPts val="2813"/>
              </a:lnSpc>
              <a:buClr>
                <a:srgbClr val="000000"/>
              </a:buClr>
              <a:buSzPct val="100000"/>
              <a:buFont typeface="Times New Roman" pitchFamily="18" charset="0"/>
              <a:buNone/>
              <a:tabLst>
                <a:tab pos="635000" algn="l"/>
                <a:tab pos="1270000" algn="l"/>
                <a:tab pos="1903413" algn="l"/>
                <a:tab pos="2538413" algn="l"/>
                <a:tab pos="3173413" algn="l"/>
              </a:tabLst>
            </a:pPr>
            <a:r>
              <a:rPr lang="en-US" sz="2800">
                <a:solidFill>
                  <a:srgbClr val="000000"/>
                </a:solidFill>
                <a:cs typeface="Arial" pitchFamily="34" charset="0"/>
              </a:rPr>
              <a:t>SEEMORE  introduces </a:t>
            </a:r>
            <a:br>
              <a:rPr lang="en-US" sz="2800">
                <a:solidFill>
                  <a:srgbClr val="000000"/>
                </a:solidFill>
                <a:cs typeface="Arial" pitchFamily="34" charset="0"/>
              </a:rPr>
            </a:br>
            <a:r>
              <a:rPr lang="en-US" sz="2800">
                <a:solidFill>
                  <a:srgbClr val="000000"/>
                </a:solidFill>
                <a:cs typeface="Arial" pitchFamily="34" charset="0"/>
              </a:rPr>
              <a:t>energy efficient  transport</a:t>
            </a:r>
            <a:br>
              <a:rPr lang="en-US" sz="2800">
                <a:solidFill>
                  <a:srgbClr val="000000"/>
                </a:solidFill>
                <a:cs typeface="Arial" pitchFamily="34" charset="0"/>
              </a:rPr>
            </a:br>
            <a:r>
              <a:rPr lang="en-US" sz="2800">
                <a:solidFill>
                  <a:srgbClr val="000000"/>
                </a:solidFill>
                <a:cs typeface="Arial" pitchFamily="34" charset="0"/>
              </a:rPr>
              <a:t>solutions  for  visitors  in</a:t>
            </a:r>
            <a:br>
              <a:rPr lang="en-US" sz="2800">
                <a:solidFill>
                  <a:srgbClr val="000000"/>
                </a:solidFill>
                <a:cs typeface="Arial" pitchFamily="34" charset="0"/>
              </a:rPr>
            </a:br>
            <a:r>
              <a:rPr lang="en-US" sz="2800">
                <a:solidFill>
                  <a:srgbClr val="000000"/>
                </a:solidFill>
                <a:cs typeface="Arial" pitchFamily="34" charset="0"/>
              </a:rPr>
              <a:t>eight  coastal  regions  with the  goal  to  reduce  the number  of  car  trips  made by  tourists  during  their holidays.</a:t>
            </a:r>
          </a:p>
          <a:p>
            <a:pPr defTabSz="401638">
              <a:lnSpc>
                <a:spcPts val="2813"/>
              </a:lnSpc>
              <a:buClr>
                <a:srgbClr val="000000"/>
              </a:buClr>
              <a:buSzPct val="100000"/>
              <a:buFont typeface="Times New Roman" pitchFamily="18" charset="0"/>
              <a:buNone/>
              <a:tabLst>
                <a:tab pos="635000" algn="l"/>
                <a:tab pos="1270000" algn="l"/>
                <a:tab pos="1903413" algn="l"/>
                <a:tab pos="2538413" algn="l"/>
                <a:tab pos="3173413" algn="l"/>
              </a:tabLst>
            </a:pPr>
            <a:endParaRPr lang="en-US" sz="2800">
              <a:solidFill>
                <a:srgbClr val="000000"/>
              </a:solidFill>
              <a:cs typeface="Arial" pitchFamily="34" charset="0"/>
            </a:endParaRPr>
          </a:p>
          <a:p>
            <a:pPr defTabSz="401638">
              <a:lnSpc>
                <a:spcPts val="2813"/>
              </a:lnSpc>
              <a:buClr>
                <a:srgbClr val="000000"/>
              </a:buClr>
              <a:buSzPct val="100000"/>
              <a:buFont typeface="Times New Roman" pitchFamily="18" charset="0"/>
              <a:buNone/>
              <a:tabLst>
                <a:tab pos="635000" algn="l"/>
                <a:tab pos="1270000" algn="l"/>
                <a:tab pos="1903413" algn="l"/>
                <a:tab pos="2538413" algn="l"/>
                <a:tab pos="3173413" algn="l"/>
              </a:tabLst>
            </a:pPr>
            <a:endParaRPr lang="en-US" sz="2500">
              <a:solidFill>
                <a:srgbClr val="000000"/>
              </a:solidFill>
              <a:cs typeface="Arial" pitchFamily="34" charset="0"/>
            </a:endParaRPr>
          </a:p>
        </p:txBody>
      </p:sp>
      <p:sp>
        <p:nvSpPr>
          <p:cNvPr id="89093" name="Rectangle 5"/>
          <p:cNvSpPr>
            <a:spLocks noChangeArrowheads="1"/>
          </p:cNvSpPr>
          <p:nvPr/>
        </p:nvSpPr>
        <p:spPr bwMode="auto">
          <a:xfrm>
            <a:off x="8043863" y="6165850"/>
            <a:ext cx="73025" cy="415925"/>
          </a:xfrm>
          <a:prstGeom prst="rect">
            <a:avLst/>
          </a:prstGeom>
          <a:noFill/>
          <a:ln w="9525">
            <a:noFill/>
            <a:round/>
            <a:headEnd/>
            <a:tailEnd/>
          </a:ln>
          <a:effectLst/>
        </p:spPr>
        <p:txBody>
          <a:bodyPr wrap="none" lIns="0" tIns="0" rIns="0" bIns="0">
            <a:spAutoFit/>
          </a:bodyPr>
          <a:lstStyle/>
          <a:p>
            <a:pPr defTabSz="801688">
              <a:lnSpc>
                <a:spcPts val="1200"/>
              </a:lnSpc>
              <a:buClr>
                <a:srgbClr val="000000"/>
              </a:buClr>
              <a:buSzPct val="100000"/>
              <a:buFont typeface="Times New Roman" pitchFamily="18" charset="0"/>
              <a:buNone/>
            </a:pPr>
            <a:r>
              <a:rPr lang="en-US" sz="1100">
                <a:solidFill>
                  <a:srgbClr val="888888"/>
                </a:solidFill>
                <a:cs typeface="Arial" pitchFamily="34" charset="0"/>
              </a:rPr>
              <a:t>2</a:t>
            </a:r>
          </a:p>
          <a:p>
            <a:pPr defTabSz="801688">
              <a:buClr>
                <a:srgbClr val="000000"/>
              </a:buClr>
              <a:buSzPct val="100000"/>
              <a:buFont typeface="Times New Roman" pitchFamily="18" charset="0"/>
              <a:buNone/>
            </a:pPr>
            <a:endParaRPr lang="en-US" sz="1600">
              <a:solidFill>
                <a:srgbClr val="000000"/>
              </a:solidFill>
              <a:cs typeface="Arial"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
        <p:nvSpPr>
          <p:cNvPr id="91139" name="Rectangle 3"/>
          <p:cNvSpPr>
            <a:spLocks noChangeArrowheads="1"/>
          </p:cNvSpPr>
          <p:nvPr/>
        </p:nvSpPr>
        <p:spPr bwMode="auto">
          <a:xfrm>
            <a:off x="876300" y="1860550"/>
            <a:ext cx="2284413" cy="1312863"/>
          </a:xfrm>
          <a:prstGeom prst="rect">
            <a:avLst/>
          </a:prstGeom>
          <a:noFill/>
          <a:ln w="9525">
            <a:noFill/>
            <a:round/>
            <a:headEnd/>
            <a:tailEnd/>
          </a:ln>
          <a:effectLst/>
        </p:spPr>
        <p:txBody>
          <a:bodyPr wrap="none" lIns="0" tIns="0" rIns="0" bIns="0">
            <a:spAutoFit/>
          </a:bodyPr>
          <a:lstStyle/>
          <a:p>
            <a:pPr defTabSz="401638">
              <a:lnSpc>
                <a:spcPts val="3338"/>
              </a:lnSpc>
              <a:buClr>
                <a:srgbClr val="000000"/>
              </a:buClr>
              <a:buSzPct val="100000"/>
              <a:buFont typeface="Times New Roman" pitchFamily="18" charset="0"/>
              <a:buNone/>
              <a:tabLst>
                <a:tab pos="635000" algn="l"/>
                <a:tab pos="1270000" algn="l"/>
                <a:tab pos="1903413" algn="l"/>
              </a:tabLst>
            </a:pPr>
            <a:r>
              <a:rPr lang="en-US" sz="2800">
                <a:solidFill>
                  <a:srgbClr val="FF9900"/>
                </a:solidFill>
                <a:cs typeface="Arial" pitchFamily="34" charset="0"/>
              </a:rPr>
              <a:t>Implementation</a:t>
            </a:r>
            <a:r>
              <a:rPr lang="en-US" sz="2800">
                <a:solidFill>
                  <a:srgbClr val="000000"/>
                </a:solidFill>
                <a:latin typeface="Times New Roman" pitchFamily="18" charset="0"/>
                <a:cs typeface="Arial" pitchFamily="34" charset="0"/>
              </a:rPr>
              <a:t/>
            </a:r>
            <a:br>
              <a:rPr lang="en-US" sz="2800">
                <a:solidFill>
                  <a:srgbClr val="000000"/>
                </a:solidFill>
                <a:latin typeface="Times New Roman" pitchFamily="18" charset="0"/>
                <a:cs typeface="Arial" pitchFamily="34" charset="0"/>
              </a:rPr>
            </a:br>
            <a:r>
              <a:rPr lang="en-US" sz="2800">
                <a:solidFill>
                  <a:srgbClr val="FF9900"/>
                </a:solidFill>
                <a:cs typeface="Arial" pitchFamily="34" charset="0"/>
              </a:rPr>
              <a:t>	regions</a:t>
            </a:r>
          </a:p>
          <a:p>
            <a:pPr defTabSz="401638">
              <a:lnSpc>
                <a:spcPts val="3338"/>
              </a:lnSpc>
              <a:buClr>
                <a:srgbClr val="000000"/>
              </a:buClr>
              <a:buSzPct val="100000"/>
              <a:buFont typeface="Times New Roman" pitchFamily="18" charset="0"/>
              <a:buNone/>
              <a:tabLst>
                <a:tab pos="635000" algn="l"/>
                <a:tab pos="1270000" algn="l"/>
                <a:tab pos="1903413" algn="l"/>
              </a:tabLst>
            </a:pPr>
            <a:endParaRPr lang="en-US" sz="2800">
              <a:solidFill>
                <a:srgbClr val="000000"/>
              </a:solidFill>
              <a:cs typeface="Arial" pitchFamily="34" charset="0"/>
            </a:endParaRPr>
          </a:p>
        </p:txBody>
      </p:sp>
      <p:sp>
        <p:nvSpPr>
          <p:cNvPr id="91140" name="Rectangle 4"/>
          <p:cNvSpPr>
            <a:spLocks noChangeArrowheads="1"/>
          </p:cNvSpPr>
          <p:nvPr/>
        </p:nvSpPr>
        <p:spPr bwMode="auto">
          <a:xfrm>
            <a:off x="8510588" y="6165850"/>
            <a:ext cx="73025" cy="331788"/>
          </a:xfrm>
          <a:prstGeom prst="rect">
            <a:avLst/>
          </a:prstGeom>
          <a:noFill/>
          <a:ln w="9525">
            <a:noFill/>
            <a:round/>
            <a:headEnd/>
            <a:tailEnd/>
          </a:ln>
          <a:effectLst/>
        </p:spPr>
        <p:txBody>
          <a:bodyPr wrap="none" lIns="0" tIns="0" rIns="0" bIns="0">
            <a:spAutoFit/>
          </a:bodyPr>
          <a:lstStyle/>
          <a:p>
            <a:pPr defTabSz="801688">
              <a:lnSpc>
                <a:spcPts val="1200"/>
              </a:lnSpc>
              <a:buClr>
                <a:srgbClr val="000000"/>
              </a:buClr>
              <a:buSzPct val="100000"/>
              <a:buFont typeface="Times New Roman" pitchFamily="18" charset="0"/>
              <a:buNone/>
            </a:pPr>
            <a:r>
              <a:rPr lang="en-US" sz="1100">
                <a:solidFill>
                  <a:srgbClr val="888888"/>
                </a:solidFill>
                <a:cs typeface="Arial" pitchFamily="34" charset="0"/>
              </a:rPr>
              <a:t>3</a:t>
            </a:r>
          </a:p>
          <a:p>
            <a:pPr defTabSz="801688">
              <a:lnSpc>
                <a:spcPts val="1200"/>
              </a:lnSpc>
              <a:buClr>
                <a:srgbClr val="000000"/>
              </a:buClr>
              <a:buSzPct val="100000"/>
              <a:buFont typeface="Times New Roman" pitchFamily="18" charset="0"/>
              <a:buNone/>
            </a:pPr>
            <a:endParaRPr lang="en-US" sz="1100">
              <a:solidFill>
                <a:srgbClr val="000000"/>
              </a:solidFill>
              <a:cs typeface="Arial"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
        <p:nvSpPr>
          <p:cNvPr id="93187" name="Rectangle 3"/>
          <p:cNvSpPr>
            <a:spLocks noChangeArrowheads="1"/>
          </p:cNvSpPr>
          <p:nvPr/>
        </p:nvSpPr>
        <p:spPr bwMode="auto">
          <a:xfrm>
            <a:off x="3586163" y="1271588"/>
            <a:ext cx="2281237" cy="819150"/>
          </a:xfrm>
          <a:prstGeom prst="rect">
            <a:avLst/>
          </a:prstGeom>
          <a:noFill/>
          <a:ln w="9525">
            <a:noFill/>
            <a:round/>
            <a:headEnd/>
            <a:tailEnd/>
          </a:ln>
          <a:effectLst/>
        </p:spPr>
        <p:txBody>
          <a:bodyPr lIns="0" tIns="0" rIns="0" bIns="0">
            <a:spAutoFit/>
          </a:bodyPr>
          <a:lstStyle/>
          <a:p>
            <a:pPr defTabSz="401638">
              <a:lnSpc>
                <a:spcPts val="3225"/>
              </a:lnSpc>
              <a:buClr>
                <a:srgbClr val="000000"/>
              </a:buClr>
              <a:buSzPct val="100000"/>
              <a:buFont typeface="Times New Roman" pitchFamily="18" charset="0"/>
              <a:buNone/>
              <a:tabLst>
                <a:tab pos="635000" algn="l"/>
                <a:tab pos="1270000" algn="l"/>
                <a:tab pos="1903413" algn="l"/>
              </a:tabLst>
            </a:pPr>
            <a:r>
              <a:rPr lang="en-US" sz="2800" b="1">
                <a:solidFill>
                  <a:srgbClr val="FF9900"/>
                </a:solidFill>
                <a:latin typeface="Calibri Bold" charset="0"/>
                <a:cs typeface="Arial" pitchFamily="34" charset="0"/>
              </a:rPr>
              <a:t>Background</a:t>
            </a:r>
          </a:p>
          <a:p>
            <a:pPr defTabSz="401638">
              <a:lnSpc>
                <a:spcPts val="3225"/>
              </a:lnSpc>
              <a:buClr>
                <a:srgbClr val="000000"/>
              </a:buClr>
              <a:buSzPct val="100000"/>
              <a:buFont typeface="Times New Roman" pitchFamily="18" charset="0"/>
              <a:buNone/>
              <a:tabLst>
                <a:tab pos="635000" algn="l"/>
                <a:tab pos="1270000" algn="l"/>
                <a:tab pos="1903413" algn="l"/>
              </a:tabLst>
            </a:pPr>
            <a:endParaRPr lang="en-US" sz="2800">
              <a:solidFill>
                <a:srgbClr val="000000"/>
              </a:solidFill>
              <a:cs typeface="Arial" pitchFamily="34" charset="0"/>
            </a:endParaRPr>
          </a:p>
        </p:txBody>
      </p:sp>
      <p:sp>
        <p:nvSpPr>
          <p:cNvPr id="93188" name="Rectangle 4"/>
          <p:cNvSpPr>
            <a:spLocks noChangeArrowheads="1"/>
          </p:cNvSpPr>
          <p:nvPr/>
        </p:nvSpPr>
        <p:spPr bwMode="auto">
          <a:xfrm>
            <a:off x="754063" y="2205038"/>
            <a:ext cx="8066087" cy="4400550"/>
          </a:xfrm>
          <a:prstGeom prst="rect">
            <a:avLst/>
          </a:prstGeom>
          <a:noFill/>
          <a:ln w="9525">
            <a:noFill/>
            <a:round/>
            <a:headEnd/>
            <a:tailEnd/>
          </a:ln>
          <a:effectLst/>
        </p:spPr>
        <p:txBody>
          <a:bodyPr lIns="0" tIns="0" rIns="0" bIns="0">
            <a:spAutoFit/>
          </a:bodyPr>
          <a:lstStyle/>
          <a:p>
            <a:pPr defTabSz="401638">
              <a:lnSpc>
                <a:spcPts val="2888"/>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 pos="6981825" algn="l"/>
              </a:tabLst>
            </a:pPr>
            <a:r>
              <a:rPr lang="en-US" sz="2500">
                <a:solidFill>
                  <a:srgbClr val="000000"/>
                </a:solidFill>
                <a:cs typeface="Arial" pitchFamily="34" charset="0"/>
              </a:rPr>
              <a:t>•</a:t>
            </a:r>
            <a:r>
              <a:rPr lang="en-US" sz="2300">
                <a:solidFill>
                  <a:srgbClr val="000000"/>
                </a:solidFill>
                <a:latin typeface="Arial" pitchFamily="34" charset="0"/>
                <a:cs typeface="Arial" pitchFamily="34" charset="0"/>
              </a:rPr>
              <a:t>  </a:t>
            </a:r>
            <a:r>
              <a:rPr lang="en-US" sz="2500">
                <a:solidFill>
                  <a:srgbClr val="000000"/>
                </a:solidFill>
                <a:cs typeface="Arial" pitchFamily="34" charset="0"/>
              </a:rPr>
              <a:t>Leisure  transport  accounts  for  50%  of  all  travel  in </a:t>
            </a:r>
            <a:br>
              <a:rPr lang="en-US" sz="2500">
                <a:solidFill>
                  <a:srgbClr val="000000"/>
                </a:solidFill>
                <a:cs typeface="Arial" pitchFamily="34" charset="0"/>
              </a:rPr>
            </a:br>
            <a:r>
              <a:rPr lang="en-US" sz="2500">
                <a:solidFill>
                  <a:srgbClr val="000000"/>
                </a:solidFill>
                <a:cs typeface="Arial" pitchFamily="34" charset="0"/>
              </a:rPr>
              <a:t>     industrialized  countries  and  is  expected  to  rise</a:t>
            </a:r>
          </a:p>
          <a:p>
            <a:pPr defTabSz="401638">
              <a:lnSpc>
                <a:spcPts val="2888"/>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 pos="6981825" algn="l"/>
              </a:tabLst>
            </a:pPr>
            <a:r>
              <a:rPr lang="en-US" sz="2500">
                <a:solidFill>
                  <a:srgbClr val="000000"/>
                </a:solidFill>
                <a:cs typeface="Arial" pitchFamily="34" charset="0"/>
              </a:rPr>
              <a:t>•</a:t>
            </a:r>
            <a:r>
              <a:rPr lang="en-US" sz="2300">
                <a:solidFill>
                  <a:srgbClr val="000000"/>
                </a:solidFill>
                <a:cs typeface="Arial" pitchFamily="34" charset="0"/>
              </a:rPr>
              <a:t> </a:t>
            </a:r>
            <a:r>
              <a:rPr lang="en-US" sz="2500">
                <a:solidFill>
                  <a:srgbClr val="000000"/>
                </a:solidFill>
                <a:cs typeface="Arial" pitchFamily="34" charset="0"/>
              </a:rPr>
              <a:t>Tourist  regions  are vulnerable,  because:</a:t>
            </a:r>
          </a:p>
          <a:p>
            <a:pPr marL="650875" lvl="1" indent="-249238" defTabSz="401638">
              <a:lnSpc>
                <a:spcPts val="2888"/>
              </a:lnSpc>
              <a:buClr>
                <a:srgbClr val="000000"/>
              </a:buClr>
              <a:buSzPct val="100000"/>
              <a:buFontTx/>
              <a:buChar char="-"/>
              <a:tabLst>
                <a:tab pos="635000" algn="l"/>
                <a:tab pos="1270000" algn="l"/>
                <a:tab pos="1903413" algn="l"/>
                <a:tab pos="2538413" algn="l"/>
                <a:tab pos="3173413" algn="l"/>
                <a:tab pos="3808413" algn="l"/>
                <a:tab pos="4443413" algn="l"/>
                <a:tab pos="5078413" algn="l"/>
                <a:tab pos="5711825" algn="l"/>
                <a:tab pos="6346825" algn="l"/>
                <a:tab pos="6981825" algn="l"/>
              </a:tabLst>
            </a:pPr>
            <a:r>
              <a:rPr lang="en-US" sz="2100">
                <a:solidFill>
                  <a:srgbClr val="000000"/>
                </a:solidFill>
                <a:cs typeface="Arial" pitchFamily="34" charset="0"/>
              </a:rPr>
              <a:t>Even  larger  share  of  leisure  related  trips</a:t>
            </a:r>
          </a:p>
          <a:p>
            <a:pPr marL="650875" lvl="1" indent="-249238" defTabSz="401638">
              <a:lnSpc>
                <a:spcPts val="2888"/>
              </a:lnSpc>
              <a:buClr>
                <a:srgbClr val="000000"/>
              </a:buClr>
              <a:buSzPct val="100000"/>
              <a:buFontTx/>
              <a:buChar char="-"/>
              <a:tabLst>
                <a:tab pos="635000" algn="l"/>
                <a:tab pos="1270000" algn="l"/>
                <a:tab pos="1903413" algn="l"/>
                <a:tab pos="2538413" algn="l"/>
                <a:tab pos="3173413" algn="l"/>
                <a:tab pos="3808413" algn="l"/>
                <a:tab pos="4443413" algn="l"/>
                <a:tab pos="5078413" algn="l"/>
                <a:tab pos="5711825" algn="l"/>
                <a:tab pos="6346825" algn="l"/>
                <a:tab pos="6981825" algn="l"/>
              </a:tabLst>
            </a:pPr>
            <a:r>
              <a:rPr lang="en-US" sz="2100">
                <a:solidFill>
                  <a:srgbClr val="000000"/>
                </a:solidFill>
                <a:cs typeface="Arial" pitchFamily="34" charset="0"/>
              </a:rPr>
              <a:t>Season  peaks  lead  to  capacity  problems  and  congestion</a:t>
            </a:r>
          </a:p>
          <a:p>
            <a:pPr marL="650875" lvl="1" indent="-249238" defTabSz="401638">
              <a:lnSpc>
                <a:spcPts val="2888"/>
              </a:lnSpc>
              <a:buClr>
                <a:srgbClr val="000000"/>
              </a:buClr>
              <a:buSzPct val="100000"/>
              <a:buFontTx/>
              <a:buChar char="-"/>
              <a:tabLst>
                <a:tab pos="635000" algn="l"/>
                <a:tab pos="1270000" algn="l"/>
                <a:tab pos="1903413" algn="l"/>
                <a:tab pos="2538413" algn="l"/>
                <a:tab pos="3173413" algn="l"/>
                <a:tab pos="3808413" algn="l"/>
                <a:tab pos="4443413" algn="l"/>
                <a:tab pos="5078413" algn="l"/>
                <a:tab pos="5711825" algn="l"/>
                <a:tab pos="6346825" algn="l"/>
                <a:tab pos="6981825" algn="l"/>
              </a:tabLst>
            </a:pPr>
            <a:r>
              <a:rPr lang="en-US" sz="2100">
                <a:solidFill>
                  <a:srgbClr val="000000"/>
                </a:solidFill>
                <a:cs typeface="Arial" pitchFamily="34" charset="0"/>
              </a:rPr>
              <a:t>Trend  of  more  individualized  holidays  favors  private  car  use</a:t>
            </a:r>
          </a:p>
          <a:p>
            <a:pPr marL="650875" lvl="1" indent="-249238" defTabSz="401638">
              <a:lnSpc>
                <a:spcPts val="2888"/>
              </a:lnSpc>
              <a:buClr>
                <a:srgbClr val="000000"/>
              </a:buClr>
              <a:buSzPct val="100000"/>
              <a:buFontTx/>
              <a:buChar char="-"/>
              <a:tabLst>
                <a:tab pos="635000" algn="l"/>
                <a:tab pos="1270000" algn="l"/>
                <a:tab pos="1903413" algn="l"/>
                <a:tab pos="2538413" algn="l"/>
                <a:tab pos="3173413" algn="l"/>
                <a:tab pos="3808413" algn="l"/>
                <a:tab pos="4443413" algn="l"/>
                <a:tab pos="5078413" algn="l"/>
                <a:tab pos="5711825" algn="l"/>
                <a:tab pos="6346825" algn="l"/>
                <a:tab pos="6981825" algn="l"/>
              </a:tabLst>
            </a:pPr>
            <a:r>
              <a:rPr lang="en-US" sz="2100">
                <a:solidFill>
                  <a:srgbClr val="000000"/>
                </a:solidFill>
                <a:cs typeface="Arial" pitchFamily="34" charset="0"/>
              </a:rPr>
              <a:t>Balance  between  accessibility  and  attractive  natural</a:t>
            </a:r>
            <a:br>
              <a:rPr lang="en-US" sz="2100">
                <a:solidFill>
                  <a:srgbClr val="000000"/>
                </a:solidFill>
                <a:cs typeface="Arial" pitchFamily="34" charset="0"/>
              </a:rPr>
            </a:br>
            <a:r>
              <a:rPr lang="en-US" sz="2100">
                <a:solidFill>
                  <a:srgbClr val="000000"/>
                </a:solidFill>
                <a:cs typeface="Arial" pitchFamily="34" charset="0"/>
              </a:rPr>
              <a:t>environment</a:t>
            </a:r>
          </a:p>
          <a:p>
            <a:pPr defTabSz="401638">
              <a:lnSpc>
                <a:spcPts val="2888"/>
              </a:lnSpc>
              <a:buClr>
                <a:srgbClr val="000000"/>
              </a:buClr>
              <a:buSzPct val="100000"/>
              <a:tabLst>
                <a:tab pos="635000" algn="l"/>
                <a:tab pos="1270000" algn="l"/>
                <a:tab pos="1903413" algn="l"/>
                <a:tab pos="2538413" algn="l"/>
                <a:tab pos="3173413" algn="l"/>
                <a:tab pos="3808413" algn="l"/>
                <a:tab pos="4443413" algn="l"/>
                <a:tab pos="5078413" algn="l"/>
                <a:tab pos="5711825" algn="l"/>
                <a:tab pos="6346825" algn="l"/>
                <a:tab pos="6981825" algn="l"/>
              </a:tabLst>
            </a:pPr>
            <a:r>
              <a:rPr lang="en-US" sz="2500">
                <a:solidFill>
                  <a:srgbClr val="000000"/>
                </a:solidFill>
                <a:cs typeface="Arial" pitchFamily="34" charset="0"/>
              </a:rPr>
              <a:t>•</a:t>
            </a:r>
            <a:r>
              <a:rPr lang="en-US" sz="2100">
                <a:solidFill>
                  <a:srgbClr val="000000"/>
                </a:solidFill>
                <a:cs typeface="Arial" pitchFamily="34" charset="0"/>
              </a:rPr>
              <a:t> </a:t>
            </a:r>
            <a:r>
              <a:rPr lang="en-US" sz="2500">
                <a:solidFill>
                  <a:srgbClr val="000000"/>
                </a:solidFill>
                <a:cs typeface="Arial" pitchFamily="34" charset="0"/>
              </a:rPr>
              <a:t>SEEMORE  offers  (information  on)  alternatives  to  the  car</a:t>
            </a:r>
          </a:p>
          <a:p>
            <a:pPr defTabSz="401638">
              <a:lnSpc>
                <a:spcPts val="2888"/>
              </a:lnSpc>
              <a:buClr>
                <a:srgbClr val="000000"/>
              </a:buClr>
              <a:buSzPct val="100000"/>
              <a:buFontTx/>
              <a:buChar char="-"/>
              <a:tabLst>
                <a:tab pos="635000" algn="l"/>
                <a:tab pos="1270000" algn="l"/>
                <a:tab pos="1903413" algn="l"/>
                <a:tab pos="2538413" algn="l"/>
                <a:tab pos="3173413" algn="l"/>
                <a:tab pos="3808413" algn="l"/>
                <a:tab pos="4443413" algn="l"/>
                <a:tab pos="5078413" algn="l"/>
                <a:tab pos="5711825" algn="l"/>
                <a:tab pos="6346825" algn="l"/>
                <a:tab pos="6981825" algn="l"/>
              </a:tabLst>
            </a:pPr>
            <a:endParaRPr lang="en-US" sz="2500">
              <a:solidFill>
                <a:srgbClr val="000000"/>
              </a:solidFill>
              <a:cs typeface="Arial" pitchFamily="34" charset="0"/>
            </a:endParaRPr>
          </a:p>
          <a:p>
            <a:pPr defTabSz="401638">
              <a:lnSpc>
                <a:spcPts val="2888"/>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 pos="6981825" algn="l"/>
              </a:tabLst>
            </a:pPr>
            <a:endParaRPr lang="en-US" sz="2300">
              <a:solidFill>
                <a:srgbClr val="000000"/>
              </a:solidFill>
              <a:cs typeface="Arial" pitchFamily="34" charset="0"/>
            </a:endParaRPr>
          </a:p>
          <a:p>
            <a:pPr defTabSz="401638">
              <a:lnSpc>
                <a:spcPts val="2888"/>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 pos="6981825" algn="l"/>
              </a:tabLst>
            </a:pPr>
            <a:endParaRPr lang="en-US" sz="2500">
              <a:solidFill>
                <a:srgbClr val="000000"/>
              </a:solidFill>
              <a:cs typeface="Arial" pitchFamily="34" charset="0"/>
            </a:endParaRPr>
          </a:p>
        </p:txBody>
      </p:sp>
      <p:sp>
        <p:nvSpPr>
          <p:cNvPr id="93189" name="Rectangle 5"/>
          <p:cNvSpPr>
            <a:spLocks noChangeArrowheads="1"/>
          </p:cNvSpPr>
          <p:nvPr/>
        </p:nvSpPr>
        <p:spPr bwMode="auto">
          <a:xfrm>
            <a:off x="2765425" y="3124200"/>
            <a:ext cx="0" cy="633413"/>
          </a:xfrm>
          <a:prstGeom prst="rect">
            <a:avLst/>
          </a:prstGeom>
          <a:noFill/>
          <a:ln w="9525">
            <a:noFill/>
            <a:round/>
            <a:headEnd/>
            <a:tailEnd/>
          </a:ln>
          <a:effectLst/>
        </p:spPr>
        <p:txBody>
          <a:bodyPr wrap="none" lIns="0" tIns="0" rIns="0" bIns="0">
            <a:spAutoFit/>
          </a:bodyPr>
          <a:lstStyle/>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Lst>
            </a:pPr>
            <a:endParaRPr lang="en-US" sz="1900">
              <a:solidFill>
                <a:srgbClr val="000000"/>
              </a:solidFill>
              <a:cs typeface="Arial" pitchFamily="34" charset="0"/>
            </a:endParaRPr>
          </a:p>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Lst>
            </a:pPr>
            <a:endParaRPr lang="en-US" sz="2100">
              <a:solidFill>
                <a:srgbClr val="000000"/>
              </a:solidFill>
              <a:cs typeface="Arial" pitchFamily="34" charset="0"/>
            </a:endParaRPr>
          </a:p>
        </p:txBody>
      </p:sp>
      <p:sp>
        <p:nvSpPr>
          <p:cNvPr id="93190" name="Rectangle 6"/>
          <p:cNvSpPr>
            <a:spLocks noChangeArrowheads="1"/>
          </p:cNvSpPr>
          <p:nvPr/>
        </p:nvSpPr>
        <p:spPr bwMode="auto">
          <a:xfrm>
            <a:off x="1597025" y="3919538"/>
            <a:ext cx="0" cy="633412"/>
          </a:xfrm>
          <a:prstGeom prst="rect">
            <a:avLst/>
          </a:prstGeom>
          <a:noFill/>
          <a:ln w="9525">
            <a:noFill/>
            <a:round/>
            <a:headEnd/>
            <a:tailEnd/>
          </a:ln>
          <a:effectLst/>
        </p:spPr>
        <p:txBody>
          <a:bodyPr wrap="none" lIns="0" tIns="0" rIns="0" bIns="0">
            <a:spAutoFit/>
          </a:bodyPr>
          <a:lstStyle/>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 pos="6981825" algn="l"/>
              </a:tabLst>
            </a:pPr>
            <a:endParaRPr lang="en-US" sz="1900">
              <a:solidFill>
                <a:srgbClr val="000000"/>
              </a:solidFill>
              <a:cs typeface="Arial" pitchFamily="34" charset="0"/>
            </a:endParaRPr>
          </a:p>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 pos="6981825" algn="l"/>
              </a:tabLst>
            </a:pPr>
            <a:endParaRPr lang="en-US" sz="2100">
              <a:solidFill>
                <a:srgbClr val="000000"/>
              </a:solidFill>
              <a:cs typeface="Arial" pitchFamily="34" charset="0"/>
            </a:endParaRPr>
          </a:p>
        </p:txBody>
      </p:sp>
      <p:sp>
        <p:nvSpPr>
          <p:cNvPr id="93191" name="Rectangle 7"/>
          <p:cNvSpPr>
            <a:spLocks noChangeArrowheads="1"/>
          </p:cNvSpPr>
          <p:nvPr/>
        </p:nvSpPr>
        <p:spPr bwMode="auto">
          <a:xfrm>
            <a:off x="2128838" y="4298950"/>
            <a:ext cx="0" cy="665163"/>
          </a:xfrm>
          <a:prstGeom prst="rect">
            <a:avLst/>
          </a:prstGeom>
          <a:noFill/>
          <a:ln w="9525">
            <a:noFill/>
            <a:round/>
            <a:headEnd/>
            <a:tailEnd/>
          </a:ln>
          <a:effectLst/>
        </p:spPr>
        <p:txBody>
          <a:bodyPr wrap="none" lIns="0" tIns="0" rIns="0" bIns="0">
            <a:spAutoFit/>
          </a:bodyPr>
          <a:lstStyle/>
          <a:p>
            <a:pPr defTabSz="401638">
              <a:lnSpc>
                <a:spcPts val="2538"/>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Lst>
            </a:pPr>
            <a:endParaRPr lang="en-US" sz="1900">
              <a:solidFill>
                <a:srgbClr val="000000"/>
              </a:solidFill>
              <a:cs typeface="Arial" pitchFamily="34" charset="0"/>
            </a:endParaRPr>
          </a:p>
          <a:p>
            <a:pPr defTabSz="401638">
              <a:lnSpc>
                <a:spcPts val="2538"/>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Lst>
            </a:pPr>
            <a:endParaRPr lang="en-US" sz="2100">
              <a:solidFill>
                <a:srgbClr val="000000"/>
              </a:solidFill>
              <a:cs typeface="Arial" pitchFamily="34" charset="0"/>
            </a:endParaRPr>
          </a:p>
        </p:txBody>
      </p:sp>
      <p:sp>
        <p:nvSpPr>
          <p:cNvPr id="93192" name="Rectangle 8"/>
          <p:cNvSpPr>
            <a:spLocks noChangeArrowheads="1"/>
          </p:cNvSpPr>
          <p:nvPr/>
        </p:nvSpPr>
        <p:spPr bwMode="auto">
          <a:xfrm>
            <a:off x="954088" y="5059363"/>
            <a:ext cx="0" cy="741362"/>
          </a:xfrm>
          <a:prstGeom prst="rect">
            <a:avLst/>
          </a:prstGeom>
          <a:noFill/>
          <a:ln w="9525">
            <a:noFill/>
            <a:round/>
            <a:headEnd/>
            <a:tailEnd/>
          </a:ln>
          <a:effectLst/>
        </p:spPr>
        <p:txBody>
          <a:bodyPr wrap="none" lIns="0" tIns="0" rIns="0" bIns="0">
            <a:spAutoFit/>
          </a:bodyPr>
          <a:lstStyle/>
          <a:p>
            <a:pPr defTabSz="401638">
              <a:lnSpc>
                <a:spcPts val="28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 pos="6981825" algn="l"/>
                <a:tab pos="7616825" algn="l"/>
                <a:tab pos="8251825" algn="l"/>
              </a:tabLst>
            </a:pPr>
            <a:endParaRPr lang="en-US" sz="2400">
              <a:solidFill>
                <a:srgbClr val="000000"/>
              </a:solidFill>
              <a:cs typeface="Arial" pitchFamily="34" charset="0"/>
            </a:endParaRPr>
          </a:p>
          <a:p>
            <a:pPr defTabSz="401638">
              <a:lnSpc>
                <a:spcPts val="28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 pos="6981825" algn="l"/>
                <a:tab pos="7616825" algn="l"/>
                <a:tab pos="8251825" algn="l"/>
              </a:tabLst>
            </a:pPr>
            <a:endParaRPr lang="en-US" sz="2500">
              <a:solidFill>
                <a:srgbClr val="000000"/>
              </a:solidFill>
              <a:cs typeface="Arial" pitchFamily="34" charset="0"/>
            </a:endParaRPr>
          </a:p>
        </p:txBody>
      </p:sp>
      <p:sp>
        <p:nvSpPr>
          <p:cNvPr id="93193" name="Rectangle 9"/>
          <p:cNvSpPr>
            <a:spLocks noChangeArrowheads="1"/>
          </p:cNvSpPr>
          <p:nvPr/>
        </p:nvSpPr>
        <p:spPr bwMode="auto">
          <a:xfrm>
            <a:off x="8043863" y="6165850"/>
            <a:ext cx="73025" cy="415925"/>
          </a:xfrm>
          <a:prstGeom prst="rect">
            <a:avLst/>
          </a:prstGeom>
          <a:noFill/>
          <a:ln w="9525">
            <a:noFill/>
            <a:round/>
            <a:headEnd/>
            <a:tailEnd/>
          </a:ln>
          <a:effectLst/>
        </p:spPr>
        <p:txBody>
          <a:bodyPr wrap="none" lIns="0" tIns="0" rIns="0" bIns="0">
            <a:spAutoFit/>
          </a:bodyPr>
          <a:lstStyle/>
          <a:p>
            <a:pPr defTabSz="801688">
              <a:lnSpc>
                <a:spcPts val="1200"/>
              </a:lnSpc>
              <a:buClr>
                <a:srgbClr val="000000"/>
              </a:buClr>
              <a:buSzPct val="100000"/>
              <a:buFont typeface="Times New Roman" pitchFamily="18" charset="0"/>
              <a:buNone/>
            </a:pPr>
            <a:r>
              <a:rPr lang="en-US" sz="1100">
                <a:solidFill>
                  <a:srgbClr val="888888"/>
                </a:solidFill>
                <a:cs typeface="Arial" pitchFamily="34" charset="0"/>
              </a:rPr>
              <a:t>4</a:t>
            </a:r>
          </a:p>
          <a:p>
            <a:pPr defTabSz="801688">
              <a:buClr>
                <a:srgbClr val="000000"/>
              </a:buClr>
              <a:buSzPct val="100000"/>
              <a:buFont typeface="Times New Roman" pitchFamily="18" charset="0"/>
              <a:buNone/>
            </a:pPr>
            <a:endParaRPr lang="en-US" sz="1600">
              <a:solidFill>
                <a:srgbClr val="000000"/>
              </a:solidFill>
              <a:cs typeface="Arial"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
        <p:nvSpPr>
          <p:cNvPr id="95235" name="Rectangle 3"/>
          <p:cNvSpPr>
            <a:spLocks noChangeArrowheads="1"/>
          </p:cNvSpPr>
          <p:nvPr/>
        </p:nvSpPr>
        <p:spPr bwMode="auto">
          <a:xfrm>
            <a:off x="2847975" y="1271588"/>
            <a:ext cx="3889375" cy="847725"/>
          </a:xfrm>
          <a:prstGeom prst="rect">
            <a:avLst/>
          </a:prstGeom>
          <a:noFill/>
          <a:ln w="9525">
            <a:noFill/>
            <a:round/>
            <a:headEnd/>
            <a:tailEnd/>
          </a:ln>
          <a:effectLst/>
        </p:spPr>
        <p:txBody>
          <a:bodyPr wrap="none" lIns="0" tIns="0" rIns="0" bIns="0">
            <a:spAutoFit/>
          </a:bodyPr>
          <a:lstStyle/>
          <a:p>
            <a:pPr defTabSz="401638">
              <a:lnSpc>
                <a:spcPts val="3225"/>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Lst>
            </a:pPr>
            <a:r>
              <a:rPr lang="en-US" sz="2700" b="1">
                <a:solidFill>
                  <a:srgbClr val="FF9900"/>
                </a:solidFill>
                <a:latin typeface="Calibri Bold" charset="0"/>
                <a:cs typeface="Arial" pitchFamily="34" charset="0"/>
              </a:rPr>
              <a:t>Objectives  and  main  steps</a:t>
            </a:r>
          </a:p>
          <a:p>
            <a:pPr defTabSz="401638">
              <a:lnSpc>
                <a:spcPts val="3225"/>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Lst>
            </a:pPr>
            <a:endParaRPr lang="en-US" sz="2800">
              <a:solidFill>
                <a:srgbClr val="000000"/>
              </a:solidFill>
              <a:cs typeface="Arial" pitchFamily="34" charset="0"/>
            </a:endParaRPr>
          </a:p>
        </p:txBody>
      </p:sp>
      <p:sp>
        <p:nvSpPr>
          <p:cNvPr id="95236" name="Rectangle 4"/>
          <p:cNvSpPr>
            <a:spLocks noChangeArrowheads="1"/>
          </p:cNvSpPr>
          <p:nvPr/>
        </p:nvSpPr>
        <p:spPr bwMode="auto">
          <a:xfrm>
            <a:off x="754063" y="1795463"/>
            <a:ext cx="7100887" cy="1690687"/>
          </a:xfrm>
          <a:prstGeom prst="rect">
            <a:avLst/>
          </a:prstGeom>
          <a:noFill/>
          <a:ln w="9525">
            <a:noFill/>
            <a:round/>
            <a:headEnd/>
            <a:tailEnd/>
          </a:ln>
          <a:effectLst/>
        </p:spPr>
        <p:txBody>
          <a:bodyPr lIns="0" tIns="0" rIns="0" bIns="0">
            <a:spAutoFit/>
          </a:bodyPr>
          <a:lstStyle/>
          <a:p>
            <a:pPr defTabSz="401638">
              <a:lnSpc>
                <a:spcPts val="2813"/>
              </a:lnSpc>
              <a:buClr>
                <a:srgbClr val="000000"/>
              </a:buClr>
              <a:buSzPct val="100000"/>
              <a:buFont typeface="Times New Roman" pitchFamily="18" charset="0"/>
              <a:buNone/>
              <a:tabLst>
                <a:tab pos="635000" algn="l"/>
                <a:tab pos="1270000" algn="l"/>
              </a:tabLst>
            </a:pPr>
            <a:r>
              <a:rPr lang="en-US" sz="2400">
                <a:solidFill>
                  <a:srgbClr val="000000"/>
                </a:solidFill>
                <a:latin typeface="Arial Unicode MS" pitchFamily="34" charset="-128"/>
                <a:cs typeface="Arial" pitchFamily="34" charset="0"/>
              </a:rPr>
              <a:t>• </a:t>
            </a:r>
            <a:r>
              <a:rPr lang="en-US" sz="2400">
                <a:solidFill>
                  <a:srgbClr val="000000"/>
                </a:solidFill>
                <a:cs typeface="Arial" pitchFamily="34" charset="0"/>
              </a:rPr>
              <a:t>Objectives:</a:t>
            </a:r>
          </a:p>
          <a:p>
            <a:pPr marL="650875" lvl="1" indent="-249238" defTabSz="401638">
              <a:lnSpc>
                <a:spcPts val="2813"/>
              </a:lnSpc>
              <a:buClr>
                <a:srgbClr val="000000"/>
              </a:buClr>
              <a:buSzPct val="100000"/>
              <a:buFontTx/>
              <a:buChar char="-"/>
              <a:tabLst>
                <a:tab pos="635000" algn="l"/>
                <a:tab pos="1270000" algn="l"/>
              </a:tabLst>
            </a:pPr>
            <a:r>
              <a:rPr lang="en-US" sz="2100">
                <a:solidFill>
                  <a:srgbClr val="000000"/>
                </a:solidFill>
                <a:cs typeface="Arial" pitchFamily="34" charset="0"/>
              </a:rPr>
              <a:t>Increased  tourists´  awareness  about  sustainable  mobility</a:t>
            </a:r>
          </a:p>
          <a:p>
            <a:pPr marL="650875" lvl="1" indent="-249238" defTabSz="401638">
              <a:lnSpc>
                <a:spcPts val="2413"/>
              </a:lnSpc>
              <a:buClr>
                <a:srgbClr val="000000"/>
              </a:buClr>
              <a:buSzPct val="100000"/>
              <a:buFontTx/>
              <a:buChar char="-"/>
              <a:tabLst>
                <a:tab pos="635000" algn="l"/>
                <a:tab pos="1270000" algn="l"/>
              </a:tabLst>
            </a:pPr>
            <a:r>
              <a:rPr lang="en-US" sz="2100">
                <a:solidFill>
                  <a:srgbClr val="000000"/>
                </a:solidFill>
                <a:cs typeface="Arial" pitchFamily="34" charset="0"/>
              </a:rPr>
              <a:t>Co-operation  between  the  tourism  and  mobility  sectors</a:t>
            </a:r>
          </a:p>
          <a:p>
            <a:pPr marL="650875" lvl="1" indent="-249238" defTabSz="401638">
              <a:lnSpc>
                <a:spcPts val="2413"/>
              </a:lnSpc>
              <a:buClr>
                <a:srgbClr val="000000"/>
              </a:buClr>
              <a:buSzPct val="100000"/>
              <a:buFontTx/>
              <a:buChar char="-"/>
              <a:tabLst>
                <a:tab pos="635000" algn="l"/>
                <a:tab pos="1270000" algn="l"/>
              </a:tabLst>
            </a:pPr>
            <a:r>
              <a:rPr lang="en-US" sz="2100">
                <a:solidFill>
                  <a:srgbClr val="000000"/>
                </a:solidFill>
                <a:cs typeface="Arial" pitchFamily="34" charset="0"/>
              </a:rPr>
              <a:t>A  shift of  tourists  towards  more  sustainable  modes</a:t>
            </a:r>
          </a:p>
          <a:p>
            <a:pPr marL="650875" lvl="1" indent="-249238" defTabSz="401638">
              <a:lnSpc>
                <a:spcPts val="2413"/>
              </a:lnSpc>
              <a:buClr>
                <a:srgbClr val="000000"/>
              </a:buClr>
              <a:buSzPct val="100000"/>
              <a:buFontTx/>
              <a:buChar char="-"/>
              <a:tabLst>
                <a:tab pos="635000" algn="l"/>
                <a:tab pos="1270000" algn="l"/>
              </a:tabLst>
            </a:pPr>
            <a:r>
              <a:rPr lang="en-US" sz="2100">
                <a:solidFill>
                  <a:srgbClr val="000000"/>
                </a:solidFill>
                <a:cs typeface="Arial" pitchFamily="34" charset="0"/>
              </a:rPr>
              <a:t>Share  knowledge  with  other  European  regions</a:t>
            </a:r>
          </a:p>
        </p:txBody>
      </p:sp>
      <p:sp>
        <p:nvSpPr>
          <p:cNvPr id="95237" name="Rectangle 5"/>
          <p:cNvSpPr>
            <a:spLocks noChangeArrowheads="1"/>
          </p:cNvSpPr>
          <p:nvPr/>
        </p:nvSpPr>
        <p:spPr bwMode="auto">
          <a:xfrm>
            <a:off x="2025650" y="2270125"/>
            <a:ext cx="0" cy="635000"/>
          </a:xfrm>
          <a:prstGeom prst="rect">
            <a:avLst/>
          </a:prstGeom>
          <a:noFill/>
          <a:ln w="9525">
            <a:noFill/>
            <a:round/>
            <a:headEnd/>
            <a:tailEnd/>
          </a:ln>
          <a:effectLst/>
        </p:spPr>
        <p:txBody>
          <a:bodyPr wrap="none" lIns="0" tIns="0" rIns="0" bIns="0">
            <a:spAutoFit/>
          </a:bodyPr>
          <a:lstStyle/>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Lst>
            </a:pPr>
            <a:endParaRPr lang="en-US" sz="1900">
              <a:solidFill>
                <a:srgbClr val="000000"/>
              </a:solidFill>
              <a:cs typeface="Arial" pitchFamily="34" charset="0"/>
            </a:endParaRPr>
          </a:p>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Lst>
            </a:pPr>
            <a:endParaRPr lang="en-US" sz="2100">
              <a:solidFill>
                <a:srgbClr val="000000"/>
              </a:solidFill>
              <a:cs typeface="Arial" pitchFamily="34" charset="0"/>
            </a:endParaRPr>
          </a:p>
        </p:txBody>
      </p:sp>
      <p:sp>
        <p:nvSpPr>
          <p:cNvPr id="95238" name="Rectangle 6"/>
          <p:cNvSpPr>
            <a:spLocks noChangeArrowheads="1"/>
          </p:cNvSpPr>
          <p:nvPr/>
        </p:nvSpPr>
        <p:spPr bwMode="auto">
          <a:xfrm>
            <a:off x="2336800" y="3065463"/>
            <a:ext cx="0" cy="635000"/>
          </a:xfrm>
          <a:prstGeom prst="rect">
            <a:avLst/>
          </a:prstGeom>
          <a:noFill/>
          <a:ln w="9525">
            <a:noFill/>
            <a:round/>
            <a:headEnd/>
            <a:tailEnd/>
          </a:ln>
          <a:effectLst/>
        </p:spPr>
        <p:txBody>
          <a:bodyPr wrap="none" lIns="0" tIns="0" rIns="0" bIns="0">
            <a:spAutoFit/>
          </a:bodyPr>
          <a:lstStyle/>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Lst>
            </a:pPr>
            <a:endParaRPr lang="en-US" sz="1900">
              <a:solidFill>
                <a:srgbClr val="000000"/>
              </a:solidFill>
              <a:cs typeface="Arial" pitchFamily="34" charset="0"/>
            </a:endParaRPr>
          </a:p>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Lst>
            </a:pPr>
            <a:endParaRPr lang="en-US" sz="2100">
              <a:solidFill>
                <a:srgbClr val="000000"/>
              </a:solidFill>
              <a:cs typeface="Arial" pitchFamily="34" charset="0"/>
            </a:endParaRPr>
          </a:p>
        </p:txBody>
      </p:sp>
      <p:sp>
        <p:nvSpPr>
          <p:cNvPr id="95239" name="Rectangle 7"/>
          <p:cNvSpPr>
            <a:spLocks noChangeArrowheads="1"/>
          </p:cNvSpPr>
          <p:nvPr/>
        </p:nvSpPr>
        <p:spPr bwMode="auto">
          <a:xfrm>
            <a:off x="2582863" y="3468688"/>
            <a:ext cx="0" cy="635000"/>
          </a:xfrm>
          <a:prstGeom prst="rect">
            <a:avLst/>
          </a:prstGeom>
          <a:noFill/>
          <a:ln w="9525">
            <a:noFill/>
            <a:round/>
            <a:headEnd/>
            <a:tailEnd/>
          </a:ln>
          <a:effectLst/>
        </p:spPr>
        <p:txBody>
          <a:bodyPr wrap="none" lIns="0" tIns="0" rIns="0" bIns="0">
            <a:spAutoFit/>
          </a:bodyPr>
          <a:lstStyle/>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Lst>
            </a:pPr>
            <a:endParaRPr lang="en-US" sz="1900">
              <a:solidFill>
                <a:srgbClr val="000000"/>
              </a:solidFill>
              <a:cs typeface="Arial" pitchFamily="34" charset="0"/>
            </a:endParaRPr>
          </a:p>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Lst>
            </a:pPr>
            <a:endParaRPr lang="en-US" sz="2100">
              <a:solidFill>
                <a:srgbClr val="000000"/>
              </a:solidFill>
              <a:cs typeface="Arial" pitchFamily="34" charset="0"/>
            </a:endParaRPr>
          </a:p>
        </p:txBody>
      </p:sp>
      <p:sp>
        <p:nvSpPr>
          <p:cNvPr id="95240" name="Rectangle 8"/>
          <p:cNvSpPr>
            <a:spLocks noChangeArrowheads="1"/>
          </p:cNvSpPr>
          <p:nvPr/>
        </p:nvSpPr>
        <p:spPr bwMode="auto">
          <a:xfrm>
            <a:off x="2973388" y="5059363"/>
            <a:ext cx="5046662" cy="635000"/>
          </a:xfrm>
          <a:prstGeom prst="rect">
            <a:avLst/>
          </a:prstGeom>
          <a:noFill/>
          <a:ln w="9525">
            <a:noFill/>
            <a:round/>
            <a:headEnd/>
            <a:tailEnd/>
          </a:ln>
          <a:effectLst/>
        </p:spPr>
        <p:txBody>
          <a:bodyPr lIns="0" tIns="0" rIns="0" bIns="0">
            <a:spAutoFit/>
          </a:bodyPr>
          <a:lstStyle/>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Lst>
            </a:pPr>
            <a:endParaRPr lang="en-US" sz="1900">
              <a:solidFill>
                <a:srgbClr val="000000"/>
              </a:solidFill>
              <a:cs typeface="Arial" pitchFamily="34" charset="0"/>
            </a:endParaRPr>
          </a:p>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Lst>
            </a:pPr>
            <a:endParaRPr lang="en-US" sz="2100">
              <a:solidFill>
                <a:srgbClr val="000000"/>
              </a:solidFill>
              <a:cs typeface="Arial" pitchFamily="34" charset="0"/>
            </a:endParaRPr>
          </a:p>
        </p:txBody>
      </p:sp>
      <p:sp>
        <p:nvSpPr>
          <p:cNvPr id="95241" name="Rectangle 9"/>
          <p:cNvSpPr>
            <a:spLocks noChangeArrowheads="1"/>
          </p:cNvSpPr>
          <p:nvPr/>
        </p:nvSpPr>
        <p:spPr bwMode="auto">
          <a:xfrm>
            <a:off x="2092325" y="5462588"/>
            <a:ext cx="0" cy="635000"/>
          </a:xfrm>
          <a:prstGeom prst="rect">
            <a:avLst/>
          </a:prstGeom>
          <a:noFill/>
          <a:ln w="9525">
            <a:noFill/>
            <a:round/>
            <a:headEnd/>
            <a:tailEnd/>
          </a:ln>
          <a:effectLst/>
        </p:spPr>
        <p:txBody>
          <a:bodyPr wrap="none" lIns="0" tIns="0" rIns="0" bIns="0">
            <a:spAutoFit/>
          </a:bodyPr>
          <a:lstStyle/>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Lst>
            </a:pPr>
            <a:endParaRPr lang="en-US" sz="1900">
              <a:solidFill>
                <a:srgbClr val="000000"/>
              </a:solidFill>
              <a:cs typeface="Arial" pitchFamily="34" charset="0"/>
            </a:endParaRPr>
          </a:p>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Lst>
            </a:pPr>
            <a:endParaRPr lang="en-US" sz="2100">
              <a:solidFill>
                <a:srgbClr val="000000"/>
              </a:solidFill>
              <a:cs typeface="Arial" pitchFamily="34" charset="0"/>
            </a:endParaRPr>
          </a:p>
        </p:txBody>
      </p:sp>
      <p:sp>
        <p:nvSpPr>
          <p:cNvPr id="95242" name="Rectangle 10"/>
          <p:cNvSpPr>
            <a:spLocks noChangeArrowheads="1"/>
          </p:cNvSpPr>
          <p:nvPr/>
        </p:nvSpPr>
        <p:spPr bwMode="auto">
          <a:xfrm>
            <a:off x="1066800" y="6119813"/>
            <a:ext cx="0" cy="244475"/>
          </a:xfrm>
          <a:prstGeom prst="rect">
            <a:avLst/>
          </a:prstGeom>
          <a:noFill/>
          <a:ln w="9525">
            <a:noFill/>
            <a:round/>
            <a:headEnd/>
            <a:tailEnd/>
          </a:ln>
          <a:effectLst/>
        </p:spPr>
        <p:txBody>
          <a:bodyPr wrap="none" lIns="0" tIns="0" rIns="0" bIns="0">
            <a:spAutoFit/>
          </a:bodyPr>
          <a:lstStyle/>
          <a:p>
            <a:pPr defTabSz="401638">
              <a:buClr>
                <a:srgbClr val="000000"/>
              </a:buClr>
              <a:buSzPct val="100000"/>
              <a:buFont typeface="Times New Roman" pitchFamily="18" charset="0"/>
              <a:buNone/>
              <a:tabLst>
                <a:tab pos="635000" algn="l"/>
                <a:tab pos="1270000" algn="l"/>
                <a:tab pos="1903413" algn="l"/>
                <a:tab pos="2538413" algn="l"/>
              </a:tabLst>
            </a:pPr>
            <a:endParaRPr lang="en-US" sz="1600">
              <a:solidFill>
                <a:srgbClr val="000000"/>
              </a:solidFill>
              <a:cs typeface="Arial" pitchFamily="34" charset="0"/>
            </a:endParaRPr>
          </a:p>
        </p:txBody>
      </p:sp>
      <p:sp>
        <p:nvSpPr>
          <p:cNvPr id="95243" name="Rectangle 11"/>
          <p:cNvSpPr>
            <a:spLocks noChangeArrowheads="1"/>
          </p:cNvSpPr>
          <p:nvPr/>
        </p:nvSpPr>
        <p:spPr bwMode="auto">
          <a:xfrm>
            <a:off x="8043863" y="6165850"/>
            <a:ext cx="73025" cy="415925"/>
          </a:xfrm>
          <a:prstGeom prst="rect">
            <a:avLst/>
          </a:prstGeom>
          <a:noFill/>
          <a:ln w="9525">
            <a:noFill/>
            <a:round/>
            <a:headEnd/>
            <a:tailEnd/>
          </a:ln>
          <a:effectLst/>
        </p:spPr>
        <p:txBody>
          <a:bodyPr wrap="none" lIns="0" tIns="0" rIns="0" bIns="0">
            <a:spAutoFit/>
          </a:bodyPr>
          <a:lstStyle/>
          <a:p>
            <a:pPr defTabSz="801688">
              <a:lnSpc>
                <a:spcPts val="1200"/>
              </a:lnSpc>
              <a:buClr>
                <a:srgbClr val="000000"/>
              </a:buClr>
              <a:buSzPct val="100000"/>
              <a:buFont typeface="Times New Roman" pitchFamily="18" charset="0"/>
              <a:buNone/>
            </a:pPr>
            <a:r>
              <a:rPr lang="en-US" sz="1100">
                <a:solidFill>
                  <a:srgbClr val="888888"/>
                </a:solidFill>
                <a:cs typeface="Arial" pitchFamily="34" charset="0"/>
              </a:rPr>
              <a:t>5</a:t>
            </a:r>
          </a:p>
          <a:p>
            <a:pPr defTabSz="801688">
              <a:buClr>
                <a:srgbClr val="000000"/>
              </a:buClr>
              <a:buSzPct val="100000"/>
              <a:buFont typeface="Times New Roman" pitchFamily="18" charset="0"/>
              <a:buNone/>
            </a:pPr>
            <a:endParaRPr lang="en-US" sz="1600">
              <a:solidFill>
                <a:srgbClr val="000000"/>
              </a:solidFill>
              <a:cs typeface="Arial" pitchFamily="34" charset="0"/>
            </a:endParaRPr>
          </a:p>
        </p:txBody>
      </p:sp>
      <p:sp>
        <p:nvSpPr>
          <p:cNvPr id="95244" name="Rectangle 12"/>
          <p:cNvSpPr>
            <a:spLocks noChangeArrowheads="1"/>
          </p:cNvSpPr>
          <p:nvPr/>
        </p:nvSpPr>
        <p:spPr bwMode="auto">
          <a:xfrm>
            <a:off x="754063" y="3756025"/>
            <a:ext cx="7100887" cy="1744663"/>
          </a:xfrm>
          <a:prstGeom prst="rect">
            <a:avLst/>
          </a:prstGeom>
          <a:noFill/>
          <a:ln w="9525">
            <a:noFill/>
            <a:round/>
            <a:headEnd/>
            <a:tailEnd/>
          </a:ln>
          <a:effectLst/>
        </p:spPr>
        <p:txBody>
          <a:bodyPr lIns="0" tIns="0" rIns="0" bIns="0">
            <a:spAutoFit/>
          </a:bodyPr>
          <a:lstStyle/>
          <a:p>
            <a:pPr defTabSz="401638">
              <a:lnSpc>
                <a:spcPts val="2813"/>
              </a:lnSpc>
              <a:buClr>
                <a:srgbClr val="000000"/>
              </a:buClr>
              <a:buSzPct val="100000"/>
              <a:buFont typeface="Times New Roman" pitchFamily="18" charset="0"/>
              <a:buNone/>
              <a:tabLst>
                <a:tab pos="635000" algn="l"/>
                <a:tab pos="1270000" algn="l"/>
              </a:tabLst>
            </a:pPr>
            <a:r>
              <a:rPr lang="en-US" sz="2400">
                <a:solidFill>
                  <a:srgbClr val="000000"/>
                </a:solidFill>
                <a:latin typeface="Arial Unicode MS" pitchFamily="34" charset="-128"/>
                <a:cs typeface="Arial" pitchFamily="34" charset="0"/>
              </a:rPr>
              <a:t>• </a:t>
            </a:r>
            <a:r>
              <a:rPr lang="en-US" sz="2400">
                <a:solidFill>
                  <a:srgbClr val="000000"/>
                </a:solidFill>
                <a:cs typeface="Arial" pitchFamily="34" charset="0"/>
              </a:rPr>
              <a:t>Main Steps:</a:t>
            </a:r>
          </a:p>
          <a:p>
            <a:pPr marL="650875" lvl="1" indent="-249238" defTabSz="401638">
              <a:lnSpc>
                <a:spcPts val="2813"/>
              </a:lnSpc>
              <a:buClr>
                <a:srgbClr val="000000"/>
              </a:buClr>
              <a:buSzPct val="100000"/>
              <a:buFontTx/>
              <a:buChar char="-"/>
              <a:tabLst>
                <a:tab pos="635000" algn="l"/>
                <a:tab pos="1270000" algn="l"/>
              </a:tabLst>
            </a:pPr>
            <a:r>
              <a:rPr lang="en-US" sz="2100">
                <a:solidFill>
                  <a:srgbClr val="000000"/>
                </a:solidFill>
                <a:cs typeface="Arial" pitchFamily="34" charset="0"/>
              </a:rPr>
              <a:t>Overview  of  good  practices  and  set  up  the  co-operation framework  in  the  regions</a:t>
            </a:r>
          </a:p>
          <a:p>
            <a:pPr marL="650875" lvl="1" indent="-249238" defTabSz="401638">
              <a:lnSpc>
                <a:spcPts val="2413"/>
              </a:lnSpc>
              <a:buClr>
                <a:srgbClr val="000000"/>
              </a:buClr>
              <a:buSzPct val="100000"/>
              <a:buFontTx/>
              <a:buChar char="-"/>
              <a:tabLst>
                <a:tab pos="635000" algn="l"/>
                <a:tab pos="1270000" algn="l"/>
              </a:tabLst>
            </a:pPr>
            <a:r>
              <a:rPr lang="en-US" sz="2100">
                <a:solidFill>
                  <a:srgbClr val="000000"/>
                </a:solidFill>
                <a:cs typeface="Arial" pitchFamily="34" charset="0"/>
              </a:rPr>
              <a:t>Implementation  of  actions  in  8  regions</a:t>
            </a:r>
          </a:p>
          <a:p>
            <a:pPr marL="650875" lvl="1" indent="-249238" defTabSz="401638">
              <a:lnSpc>
                <a:spcPts val="2413"/>
              </a:lnSpc>
              <a:buClr>
                <a:srgbClr val="000000"/>
              </a:buClr>
              <a:buSzPct val="100000"/>
              <a:buFontTx/>
              <a:buChar char="-"/>
              <a:tabLst>
                <a:tab pos="635000" algn="l"/>
                <a:tab pos="1270000" algn="l"/>
              </a:tabLst>
            </a:pPr>
            <a:r>
              <a:rPr lang="en-US" sz="2100">
                <a:solidFill>
                  <a:srgbClr val="000000"/>
                </a:solidFill>
                <a:cs typeface="Arial" pitchFamily="34" charset="0"/>
              </a:rPr>
              <a:t>Evaluation  and  transfer  of  experience  to  other  regions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
        <p:nvSpPr>
          <p:cNvPr id="97283" name="Rectangle 3"/>
          <p:cNvSpPr>
            <a:spLocks noChangeArrowheads="1"/>
          </p:cNvSpPr>
          <p:nvPr/>
        </p:nvSpPr>
        <p:spPr bwMode="auto">
          <a:xfrm>
            <a:off x="3155950" y="1403350"/>
            <a:ext cx="2611438" cy="847725"/>
          </a:xfrm>
          <a:prstGeom prst="rect">
            <a:avLst/>
          </a:prstGeom>
          <a:noFill/>
          <a:ln w="9525">
            <a:noFill/>
            <a:round/>
            <a:headEnd/>
            <a:tailEnd/>
          </a:ln>
          <a:effectLst/>
        </p:spPr>
        <p:txBody>
          <a:bodyPr wrap="none" lIns="0" tIns="0" rIns="0" bIns="0">
            <a:spAutoFit/>
          </a:bodyPr>
          <a:lstStyle/>
          <a:p>
            <a:pPr defTabSz="401638">
              <a:lnSpc>
                <a:spcPts val="3225"/>
              </a:lnSpc>
              <a:buClr>
                <a:srgbClr val="000000"/>
              </a:buClr>
              <a:buSzPct val="100000"/>
              <a:buFont typeface="Times New Roman" pitchFamily="18" charset="0"/>
              <a:buNone/>
              <a:tabLst>
                <a:tab pos="635000" algn="l"/>
                <a:tab pos="1270000" algn="l"/>
                <a:tab pos="1903413" algn="l"/>
                <a:tab pos="2538413" algn="l"/>
              </a:tabLst>
            </a:pPr>
            <a:r>
              <a:rPr lang="en-US" sz="2800" b="1">
                <a:solidFill>
                  <a:srgbClr val="FF9900"/>
                </a:solidFill>
                <a:latin typeface="Calibri Bold" charset="0"/>
                <a:cs typeface="Arial" pitchFamily="34" charset="0"/>
              </a:rPr>
              <a:t>Expected  Impacts</a:t>
            </a:r>
          </a:p>
          <a:p>
            <a:pPr defTabSz="401638">
              <a:lnSpc>
                <a:spcPts val="3225"/>
              </a:lnSpc>
              <a:buClr>
                <a:srgbClr val="000000"/>
              </a:buClr>
              <a:buSzPct val="100000"/>
              <a:buFont typeface="Times New Roman" pitchFamily="18" charset="0"/>
              <a:buNone/>
              <a:tabLst>
                <a:tab pos="635000" algn="l"/>
                <a:tab pos="1270000" algn="l"/>
                <a:tab pos="1903413" algn="l"/>
                <a:tab pos="2538413" algn="l"/>
              </a:tabLst>
            </a:pPr>
            <a:endParaRPr lang="en-US" sz="2800">
              <a:solidFill>
                <a:srgbClr val="000000"/>
              </a:solidFill>
              <a:cs typeface="Arial" pitchFamily="34" charset="0"/>
            </a:endParaRPr>
          </a:p>
        </p:txBody>
      </p:sp>
      <p:sp>
        <p:nvSpPr>
          <p:cNvPr id="97284" name="Rectangle 4"/>
          <p:cNvSpPr>
            <a:spLocks noChangeArrowheads="1"/>
          </p:cNvSpPr>
          <p:nvPr/>
        </p:nvSpPr>
        <p:spPr bwMode="auto">
          <a:xfrm>
            <a:off x="1935163" y="1809750"/>
            <a:ext cx="0" cy="757238"/>
          </a:xfrm>
          <a:prstGeom prst="rect">
            <a:avLst/>
          </a:prstGeom>
          <a:noFill/>
          <a:ln w="9525">
            <a:noFill/>
            <a:round/>
            <a:headEnd/>
            <a:tailEnd/>
          </a:ln>
          <a:effectLst/>
        </p:spPr>
        <p:txBody>
          <a:bodyPr wrap="none" lIns="0" tIns="0" rIns="0" bIns="0">
            <a:spAutoFit/>
          </a:bodyPr>
          <a:lstStyle/>
          <a:p>
            <a:pPr defTabSz="401638">
              <a:lnSpc>
                <a:spcPts val="2888"/>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Lst>
            </a:pPr>
            <a:endParaRPr lang="en-US" sz="2300">
              <a:solidFill>
                <a:srgbClr val="000000"/>
              </a:solidFill>
              <a:cs typeface="Arial" pitchFamily="34" charset="0"/>
            </a:endParaRPr>
          </a:p>
          <a:p>
            <a:pPr defTabSz="401638">
              <a:lnSpc>
                <a:spcPts val="2888"/>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Lst>
            </a:pPr>
            <a:endParaRPr lang="en-US" sz="2500">
              <a:solidFill>
                <a:srgbClr val="000000"/>
              </a:solidFill>
              <a:cs typeface="Arial" pitchFamily="34" charset="0"/>
            </a:endParaRPr>
          </a:p>
        </p:txBody>
      </p:sp>
      <p:sp>
        <p:nvSpPr>
          <p:cNvPr id="97285" name="Rectangle 5"/>
          <p:cNvSpPr>
            <a:spLocks noChangeArrowheads="1"/>
          </p:cNvSpPr>
          <p:nvPr/>
        </p:nvSpPr>
        <p:spPr bwMode="auto">
          <a:xfrm>
            <a:off x="1858963" y="2673350"/>
            <a:ext cx="0" cy="741363"/>
          </a:xfrm>
          <a:prstGeom prst="rect">
            <a:avLst/>
          </a:prstGeom>
          <a:noFill/>
          <a:ln w="9525">
            <a:noFill/>
            <a:round/>
            <a:headEnd/>
            <a:tailEnd/>
          </a:ln>
          <a:effectLst/>
        </p:spPr>
        <p:txBody>
          <a:bodyPr wrap="none" lIns="0" tIns="0" rIns="0" bIns="0">
            <a:spAutoFit/>
          </a:bodyPr>
          <a:lstStyle/>
          <a:p>
            <a:pPr defTabSz="401638">
              <a:lnSpc>
                <a:spcPts val="28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Lst>
            </a:pPr>
            <a:endParaRPr lang="en-US" sz="2300">
              <a:solidFill>
                <a:srgbClr val="000000"/>
              </a:solidFill>
              <a:cs typeface="Arial" pitchFamily="34" charset="0"/>
            </a:endParaRPr>
          </a:p>
          <a:p>
            <a:pPr defTabSz="401638">
              <a:lnSpc>
                <a:spcPts val="28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Lst>
            </a:pPr>
            <a:endParaRPr lang="en-US" sz="2500">
              <a:solidFill>
                <a:srgbClr val="000000"/>
              </a:solidFill>
              <a:cs typeface="Arial" pitchFamily="34" charset="0"/>
            </a:endParaRPr>
          </a:p>
        </p:txBody>
      </p:sp>
      <p:sp>
        <p:nvSpPr>
          <p:cNvPr id="97286" name="Rectangle 6"/>
          <p:cNvSpPr>
            <a:spLocks noChangeArrowheads="1"/>
          </p:cNvSpPr>
          <p:nvPr/>
        </p:nvSpPr>
        <p:spPr bwMode="auto">
          <a:xfrm>
            <a:off x="2616200" y="3124200"/>
            <a:ext cx="0" cy="633413"/>
          </a:xfrm>
          <a:prstGeom prst="rect">
            <a:avLst/>
          </a:prstGeom>
          <a:noFill/>
          <a:ln w="9525">
            <a:noFill/>
            <a:round/>
            <a:headEnd/>
            <a:tailEnd/>
          </a:ln>
          <a:effectLst/>
        </p:spPr>
        <p:txBody>
          <a:bodyPr wrap="none" lIns="0" tIns="0" rIns="0" bIns="0">
            <a:spAutoFit/>
          </a:bodyPr>
          <a:lstStyle/>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Lst>
            </a:pPr>
            <a:endParaRPr lang="en-US" sz="1900">
              <a:solidFill>
                <a:srgbClr val="000000"/>
              </a:solidFill>
              <a:cs typeface="Arial" pitchFamily="34" charset="0"/>
            </a:endParaRPr>
          </a:p>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Lst>
            </a:pPr>
            <a:endParaRPr lang="en-US" sz="2100">
              <a:solidFill>
                <a:srgbClr val="000000"/>
              </a:solidFill>
              <a:cs typeface="Arial" pitchFamily="34" charset="0"/>
            </a:endParaRPr>
          </a:p>
        </p:txBody>
      </p:sp>
      <p:sp>
        <p:nvSpPr>
          <p:cNvPr id="97287" name="Rectangle 7"/>
          <p:cNvSpPr>
            <a:spLocks noChangeArrowheads="1"/>
          </p:cNvSpPr>
          <p:nvPr/>
        </p:nvSpPr>
        <p:spPr bwMode="auto">
          <a:xfrm>
            <a:off x="2730500" y="3527425"/>
            <a:ext cx="0" cy="633413"/>
          </a:xfrm>
          <a:prstGeom prst="rect">
            <a:avLst/>
          </a:prstGeom>
          <a:noFill/>
          <a:ln w="9525">
            <a:noFill/>
            <a:round/>
            <a:headEnd/>
            <a:tailEnd/>
          </a:ln>
          <a:effectLst/>
        </p:spPr>
        <p:txBody>
          <a:bodyPr wrap="none" lIns="0" tIns="0" rIns="0" bIns="0">
            <a:spAutoFit/>
          </a:bodyPr>
          <a:lstStyle/>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Lst>
            </a:pPr>
            <a:endParaRPr lang="en-US" sz="1900">
              <a:solidFill>
                <a:srgbClr val="000000"/>
              </a:solidFill>
              <a:cs typeface="Arial" pitchFamily="34" charset="0"/>
            </a:endParaRPr>
          </a:p>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Lst>
            </a:pPr>
            <a:endParaRPr lang="en-US" sz="2100">
              <a:solidFill>
                <a:srgbClr val="000000"/>
              </a:solidFill>
              <a:cs typeface="Arial" pitchFamily="34" charset="0"/>
            </a:endParaRPr>
          </a:p>
        </p:txBody>
      </p:sp>
      <p:sp>
        <p:nvSpPr>
          <p:cNvPr id="97288" name="Rectangle 8"/>
          <p:cNvSpPr>
            <a:spLocks noChangeArrowheads="1"/>
          </p:cNvSpPr>
          <p:nvPr/>
        </p:nvSpPr>
        <p:spPr bwMode="auto">
          <a:xfrm>
            <a:off x="3416300" y="3919538"/>
            <a:ext cx="0" cy="633412"/>
          </a:xfrm>
          <a:prstGeom prst="rect">
            <a:avLst/>
          </a:prstGeom>
          <a:noFill/>
          <a:ln w="9525">
            <a:noFill/>
            <a:round/>
            <a:headEnd/>
            <a:tailEnd/>
          </a:ln>
          <a:effectLst/>
        </p:spPr>
        <p:txBody>
          <a:bodyPr wrap="none" lIns="0" tIns="0" rIns="0" bIns="0">
            <a:spAutoFit/>
          </a:bodyPr>
          <a:lstStyle/>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Lst>
            </a:pPr>
            <a:endParaRPr lang="en-US" sz="1900">
              <a:solidFill>
                <a:srgbClr val="000000"/>
              </a:solidFill>
              <a:cs typeface="Arial" pitchFamily="34" charset="0"/>
            </a:endParaRPr>
          </a:p>
          <a:p>
            <a:pPr defTabSz="401638">
              <a:lnSpc>
                <a:spcPts val="2413"/>
              </a:lnSpc>
              <a:buClr>
                <a:srgbClr val="000000"/>
              </a:buClr>
              <a:buSzPct val="100000"/>
              <a:buFont typeface="Times New Roman" pitchFamily="18" charset="0"/>
              <a:buNone/>
              <a:tabLst>
                <a:tab pos="635000" algn="l"/>
                <a:tab pos="1270000" algn="l"/>
                <a:tab pos="1903413" algn="l"/>
                <a:tab pos="2538413" algn="l"/>
                <a:tab pos="3173413" algn="l"/>
                <a:tab pos="3808413" algn="l"/>
              </a:tabLst>
            </a:pPr>
            <a:endParaRPr lang="en-US" sz="2100">
              <a:solidFill>
                <a:srgbClr val="000000"/>
              </a:solidFill>
              <a:cs typeface="Arial" pitchFamily="34" charset="0"/>
            </a:endParaRPr>
          </a:p>
        </p:txBody>
      </p:sp>
      <p:sp>
        <p:nvSpPr>
          <p:cNvPr id="97289" name="Rectangle 9"/>
          <p:cNvSpPr>
            <a:spLocks noChangeArrowheads="1"/>
          </p:cNvSpPr>
          <p:nvPr/>
        </p:nvSpPr>
        <p:spPr bwMode="auto">
          <a:xfrm>
            <a:off x="1601788" y="4333875"/>
            <a:ext cx="0" cy="739775"/>
          </a:xfrm>
          <a:prstGeom prst="rect">
            <a:avLst/>
          </a:prstGeom>
          <a:noFill/>
          <a:ln w="9525">
            <a:noFill/>
            <a:round/>
            <a:headEnd/>
            <a:tailEnd/>
          </a:ln>
          <a:effectLst/>
        </p:spPr>
        <p:txBody>
          <a:bodyPr wrap="none" lIns="0" tIns="0" rIns="0" bIns="0">
            <a:spAutoFit/>
          </a:bodyPr>
          <a:lstStyle/>
          <a:p>
            <a:pPr defTabSz="401638">
              <a:lnSpc>
                <a:spcPts val="28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 pos="6981825" algn="l"/>
              </a:tabLst>
            </a:pPr>
            <a:endParaRPr lang="en-US" sz="2400">
              <a:solidFill>
                <a:srgbClr val="000000"/>
              </a:solidFill>
              <a:cs typeface="Arial" pitchFamily="34" charset="0"/>
            </a:endParaRPr>
          </a:p>
          <a:p>
            <a:pPr defTabSz="401638">
              <a:lnSpc>
                <a:spcPts val="2813"/>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 pos="5078413" algn="l"/>
                <a:tab pos="5711825" algn="l"/>
                <a:tab pos="6346825" algn="l"/>
                <a:tab pos="6981825" algn="l"/>
              </a:tabLst>
            </a:pPr>
            <a:endParaRPr lang="en-US" sz="2500">
              <a:solidFill>
                <a:srgbClr val="000000"/>
              </a:solidFill>
              <a:cs typeface="Arial" pitchFamily="34" charset="0"/>
            </a:endParaRPr>
          </a:p>
        </p:txBody>
      </p:sp>
      <p:sp>
        <p:nvSpPr>
          <p:cNvPr id="97290" name="Rectangle 10"/>
          <p:cNvSpPr>
            <a:spLocks noChangeArrowheads="1"/>
          </p:cNvSpPr>
          <p:nvPr/>
        </p:nvSpPr>
        <p:spPr bwMode="auto">
          <a:xfrm>
            <a:off x="1066800" y="6119813"/>
            <a:ext cx="0" cy="249237"/>
          </a:xfrm>
          <a:prstGeom prst="rect">
            <a:avLst/>
          </a:prstGeom>
          <a:noFill/>
          <a:ln w="9525">
            <a:noFill/>
            <a:round/>
            <a:headEnd/>
            <a:tailEnd/>
          </a:ln>
          <a:effectLst/>
        </p:spPr>
        <p:txBody>
          <a:bodyPr wrap="none" lIns="0" tIns="0" rIns="0" bIns="0">
            <a:spAutoFit/>
          </a:bodyPr>
          <a:lstStyle/>
          <a:p>
            <a:pPr defTabSz="401638">
              <a:buClr>
                <a:srgbClr val="000000"/>
              </a:buClr>
              <a:buSzPct val="100000"/>
              <a:buFont typeface="Times New Roman" pitchFamily="18" charset="0"/>
              <a:buNone/>
              <a:tabLst>
                <a:tab pos="635000" algn="l"/>
                <a:tab pos="1270000" algn="l"/>
                <a:tab pos="1903413" algn="l"/>
                <a:tab pos="2538413" algn="l"/>
              </a:tabLst>
            </a:pPr>
            <a:endParaRPr lang="en-US" sz="1600">
              <a:solidFill>
                <a:srgbClr val="000000"/>
              </a:solidFill>
              <a:cs typeface="Arial" pitchFamily="34" charset="0"/>
            </a:endParaRPr>
          </a:p>
        </p:txBody>
      </p:sp>
      <p:sp>
        <p:nvSpPr>
          <p:cNvPr id="97291" name="Rectangle 11"/>
          <p:cNvSpPr>
            <a:spLocks noChangeArrowheads="1"/>
          </p:cNvSpPr>
          <p:nvPr/>
        </p:nvSpPr>
        <p:spPr bwMode="auto">
          <a:xfrm>
            <a:off x="8043863" y="6165850"/>
            <a:ext cx="73025" cy="415925"/>
          </a:xfrm>
          <a:prstGeom prst="rect">
            <a:avLst/>
          </a:prstGeom>
          <a:noFill/>
          <a:ln w="9525">
            <a:noFill/>
            <a:round/>
            <a:headEnd/>
            <a:tailEnd/>
          </a:ln>
          <a:effectLst/>
        </p:spPr>
        <p:txBody>
          <a:bodyPr wrap="none" lIns="0" tIns="0" rIns="0" bIns="0">
            <a:spAutoFit/>
          </a:bodyPr>
          <a:lstStyle/>
          <a:p>
            <a:pPr defTabSz="801688">
              <a:lnSpc>
                <a:spcPts val="1200"/>
              </a:lnSpc>
              <a:buClr>
                <a:srgbClr val="000000"/>
              </a:buClr>
              <a:buSzPct val="100000"/>
              <a:buFont typeface="Times New Roman" pitchFamily="18" charset="0"/>
              <a:buNone/>
            </a:pPr>
            <a:r>
              <a:rPr lang="en-US" sz="1100">
                <a:solidFill>
                  <a:srgbClr val="888888"/>
                </a:solidFill>
                <a:cs typeface="Arial" pitchFamily="34" charset="0"/>
              </a:rPr>
              <a:t>6</a:t>
            </a:r>
          </a:p>
          <a:p>
            <a:pPr defTabSz="801688">
              <a:buClr>
                <a:srgbClr val="000000"/>
              </a:buClr>
              <a:buSzPct val="100000"/>
              <a:buFont typeface="Times New Roman" pitchFamily="18" charset="0"/>
              <a:buNone/>
            </a:pPr>
            <a:endParaRPr lang="en-US" sz="1600">
              <a:solidFill>
                <a:srgbClr val="000000"/>
              </a:solidFill>
              <a:cs typeface="Arial" pitchFamily="34" charset="0"/>
            </a:endParaRPr>
          </a:p>
        </p:txBody>
      </p:sp>
      <p:sp>
        <p:nvSpPr>
          <p:cNvPr id="97292" name="Rectangle 12"/>
          <p:cNvSpPr>
            <a:spLocks noChangeArrowheads="1"/>
          </p:cNvSpPr>
          <p:nvPr/>
        </p:nvSpPr>
        <p:spPr bwMode="auto">
          <a:xfrm>
            <a:off x="815975" y="1990725"/>
            <a:ext cx="7758113" cy="3814763"/>
          </a:xfrm>
          <a:prstGeom prst="rect">
            <a:avLst/>
          </a:prstGeom>
          <a:noFill/>
          <a:ln w="9525">
            <a:noFill/>
            <a:miter lim="800000"/>
            <a:headEnd/>
            <a:tailEnd/>
          </a:ln>
          <a:effectLst/>
        </p:spPr>
        <p:txBody>
          <a:bodyPr lIns="80175" tIns="40087" rIns="80175" bIns="40087">
            <a:spAutoFit/>
          </a:bodyPr>
          <a:lstStyle/>
          <a:p>
            <a:pPr defTabSz="801688" hangingPunct="0">
              <a:lnSpc>
                <a:spcPct val="103000"/>
              </a:lnSpc>
              <a:buClr>
                <a:srgbClr val="000000"/>
              </a:buClr>
              <a:buSzPct val="100000"/>
              <a:buFont typeface="Times New Roman" pitchFamily="18" charset="0"/>
              <a:buChar char="•"/>
            </a:pPr>
            <a:r>
              <a:rPr lang="en-US" sz="2500">
                <a:latin typeface="Arial" pitchFamily="34" charset="0"/>
                <a:cs typeface="Arial" pitchFamily="34" charset="0"/>
              </a:rPr>
              <a:t> Increased  co-operation  between  tourism  and mobility sectors</a:t>
            </a:r>
          </a:p>
          <a:p>
            <a:pPr defTabSz="801688" hangingPunct="0">
              <a:lnSpc>
                <a:spcPct val="103000"/>
              </a:lnSpc>
              <a:buClr>
                <a:srgbClr val="000000"/>
              </a:buClr>
              <a:buSzPct val="100000"/>
              <a:buFont typeface="Times New Roman" pitchFamily="18" charset="0"/>
              <a:buChar char="•"/>
            </a:pPr>
            <a:r>
              <a:rPr lang="en-US" sz="2500">
                <a:latin typeface="Arial" pitchFamily="34" charset="0"/>
                <a:cs typeface="Arial" pitchFamily="34" charset="0"/>
              </a:rPr>
              <a:t> Change in  travel behavior of targeted visitors:</a:t>
            </a:r>
          </a:p>
          <a:p>
            <a:pPr marL="401638" lvl="1" defTabSz="801688" hangingPunct="0">
              <a:lnSpc>
                <a:spcPct val="103000"/>
              </a:lnSpc>
              <a:buClr>
                <a:srgbClr val="000000"/>
              </a:buClr>
              <a:buSzPct val="100000"/>
              <a:buFont typeface="Times New Roman" pitchFamily="18" charset="0"/>
              <a:buChar char="•"/>
            </a:pPr>
            <a:r>
              <a:rPr lang="en-US" sz="2100">
                <a:latin typeface="Arial" pitchFamily="34" charset="0"/>
                <a:cs typeface="Arial" pitchFamily="34" charset="0"/>
              </a:rPr>
              <a:t>5-15% reduction of car use for leisure trips</a:t>
            </a:r>
          </a:p>
          <a:p>
            <a:pPr marL="401638" lvl="1" defTabSz="801688" hangingPunct="0">
              <a:lnSpc>
                <a:spcPct val="103000"/>
              </a:lnSpc>
              <a:buClr>
                <a:srgbClr val="000000"/>
              </a:buClr>
              <a:buSzPct val="100000"/>
              <a:buFont typeface="Times New Roman" pitchFamily="18" charset="0"/>
              <a:buChar char="•"/>
            </a:pPr>
            <a:r>
              <a:rPr lang="en-US" sz="2100">
                <a:latin typeface="Arial" pitchFamily="34" charset="0"/>
                <a:cs typeface="Arial" pitchFamily="34" charset="0"/>
              </a:rPr>
              <a:t>5% increase in non-motorized leisure trips</a:t>
            </a:r>
          </a:p>
          <a:p>
            <a:pPr marL="401638" lvl="1" defTabSz="801688" hangingPunct="0">
              <a:lnSpc>
                <a:spcPct val="103000"/>
              </a:lnSpc>
              <a:buClr>
                <a:srgbClr val="000000"/>
              </a:buClr>
              <a:buSzPct val="100000"/>
              <a:buFont typeface="Times New Roman" pitchFamily="18" charset="0"/>
              <a:buChar char="•"/>
            </a:pPr>
            <a:r>
              <a:rPr lang="en-US" sz="2100">
                <a:latin typeface="Arial" pitchFamily="34" charset="0"/>
                <a:cs typeface="Arial" pitchFamily="34" charset="0"/>
              </a:rPr>
              <a:t>Increase in public transport use</a:t>
            </a:r>
          </a:p>
          <a:p>
            <a:pPr defTabSz="801688" hangingPunct="0">
              <a:lnSpc>
                <a:spcPct val="103000"/>
              </a:lnSpc>
              <a:buClr>
                <a:srgbClr val="000000"/>
              </a:buClr>
              <a:buSzPct val="100000"/>
              <a:buFont typeface="Times New Roman" pitchFamily="18" charset="0"/>
              <a:buChar char="•"/>
            </a:pPr>
            <a:r>
              <a:rPr lang="en-US" sz="2500">
                <a:latin typeface="Arial" pitchFamily="34" charset="0"/>
                <a:cs typeface="Arial" pitchFamily="34" charset="0"/>
              </a:rPr>
              <a:t> Inspire other regions to implement similar actions</a:t>
            </a:r>
          </a:p>
          <a:p>
            <a:pPr defTabSz="801688" hangingPunct="0">
              <a:lnSpc>
                <a:spcPct val="103000"/>
              </a:lnSpc>
              <a:buClr>
                <a:srgbClr val="000000"/>
              </a:buClr>
              <a:buSzPct val="100000"/>
              <a:buFont typeface="Times New Roman" pitchFamily="18" charset="0"/>
              <a:buChar char="•"/>
            </a:pPr>
            <a:r>
              <a:rPr lang="en-US" sz="2500">
                <a:latin typeface="Arial" pitchFamily="34" charset="0"/>
                <a:cs typeface="Arial" pitchFamily="34" charset="0"/>
              </a:rPr>
              <a:t> Reduction of annual primary energy use with 796 toe/year and of greenhouse gas emissions with 2.170t CO2 e/year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
        <p:nvSpPr>
          <p:cNvPr id="99331" name="Rectangle 3"/>
          <p:cNvSpPr>
            <a:spLocks noChangeArrowheads="1"/>
          </p:cNvSpPr>
          <p:nvPr/>
        </p:nvSpPr>
        <p:spPr bwMode="auto">
          <a:xfrm>
            <a:off x="3402013" y="1208088"/>
            <a:ext cx="1601787" cy="819150"/>
          </a:xfrm>
          <a:prstGeom prst="rect">
            <a:avLst/>
          </a:prstGeom>
          <a:noFill/>
          <a:ln w="9525">
            <a:noFill/>
            <a:round/>
            <a:headEnd/>
            <a:tailEnd/>
          </a:ln>
          <a:effectLst/>
        </p:spPr>
        <p:txBody>
          <a:bodyPr lIns="0" tIns="0" rIns="0" bIns="0">
            <a:spAutoFit/>
          </a:bodyPr>
          <a:lstStyle/>
          <a:p>
            <a:pPr defTabSz="401638">
              <a:lnSpc>
                <a:spcPts val="3225"/>
              </a:lnSpc>
              <a:buClr>
                <a:srgbClr val="000000"/>
              </a:buClr>
              <a:buSzPct val="100000"/>
              <a:buFont typeface="Times New Roman" pitchFamily="18" charset="0"/>
              <a:buNone/>
              <a:tabLst>
                <a:tab pos="635000" algn="l"/>
                <a:tab pos="1270000" algn="l"/>
              </a:tabLst>
            </a:pPr>
            <a:r>
              <a:rPr lang="en-US" sz="2800" b="1">
                <a:solidFill>
                  <a:srgbClr val="FF9900"/>
                </a:solidFill>
                <a:latin typeface="Calibri Bold" charset="0"/>
                <a:cs typeface="Arial" pitchFamily="34" charset="0"/>
              </a:rPr>
              <a:t>Partners</a:t>
            </a:r>
          </a:p>
          <a:p>
            <a:pPr defTabSz="401638">
              <a:lnSpc>
                <a:spcPts val="3225"/>
              </a:lnSpc>
              <a:buClr>
                <a:srgbClr val="000000"/>
              </a:buClr>
              <a:buSzPct val="100000"/>
              <a:buFont typeface="Times New Roman" pitchFamily="18" charset="0"/>
              <a:buNone/>
              <a:tabLst>
                <a:tab pos="635000" algn="l"/>
                <a:tab pos="1270000" algn="l"/>
              </a:tabLst>
            </a:pPr>
            <a:endParaRPr lang="en-US" sz="2800">
              <a:solidFill>
                <a:srgbClr val="000000"/>
              </a:solidFill>
              <a:cs typeface="Arial" pitchFamily="34" charset="0"/>
            </a:endParaRPr>
          </a:p>
        </p:txBody>
      </p:sp>
      <p:sp>
        <p:nvSpPr>
          <p:cNvPr id="99332" name="Rectangle 4"/>
          <p:cNvSpPr>
            <a:spLocks noChangeArrowheads="1"/>
          </p:cNvSpPr>
          <p:nvPr/>
        </p:nvSpPr>
        <p:spPr bwMode="auto">
          <a:xfrm>
            <a:off x="569913" y="1795463"/>
            <a:ext cx="6218237" cy="4295775"/>
          </a:xfrm>
          <a:prstGeom prst="rect">
            <a:avLst/>
          </a:prstGeom>
          <a:noFill/>
          <a:ln w="9525">
            <a:noFill/>
            <a:round/>
            <a:headEnd/>
            <a:tailEnd/>
          </a:ln>
          <a:effectLst/>
        </p:spPr>
        <p:txBody>
          <a:bodyPr lIns="0" tIns="0" rIns="0" bIns="0">
            <a:spAutoFit/>
          </a:bodyPr>
          <a:lstStyle/>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CINESI Transport  Consultants </a:t>
            </a:r>
            <a:r>
              <a:rPr lang="en-US" sz="1600" b="1">
                <a:solidFill>
                  <a:srgbClr val="FF9900"/>
                </a:solidFill>
                <a:latin typeface="Arial" pitchFamily="34" charset="0"/>
                <a:cs typeface="Arial" pitchFamily="34" charset="0"/>
              </a:rPr>
              <a:t>Spain</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Mallorca Transports  Consortium </a:t>
            </a:r>
            <a:r>
              <a:rPr lang="en-US" sz="1600" b="1">
                <a:solidFill>
                  <a:srgbClr val="FF9900"/>
                </a:solidFill>
                <a:latin typeface="Arial" pitchFamily="34" charset="0"/>
                <a:cs typeface="Arial" pitchFamily="34" charset="0"/>
              </a:rPr>
              <a:t>Spain</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Trivector Traffic AB </a:t>
            </a:r>
            <a:r>
              <a:rPr lang="en-US" sz="1600" b="1">
                <a:solidFill>
                  <a:srgbClr val="FF9900"/>
                </a:solidFill>
                <a:latin typeface="Arial" pitchFamily="34" charset="0"/>
                <a:cs typeface="Arial" pitchFamily="34" charset="0"/>
              </a:rPr>
              <a:t>Sweden</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Association of Local Authorities Fyrbodal </a:t>
            </a:r>
            <a:r>
              <a:rPr lang="en-US" sz="1600" b="1">
                <a:solidFill>
                  <a:srgbClr val="FF9900"/>
                </a:solidFill>
                <a:latin typeface="Arial" pitchFamily="34" charset="0"/>
                <a:cs typeface="Arial" pitchFamily="34" charset="0"/>
              </a:rPr>
              <a:t>Sweden</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FGM-AMOR Austrian Mobility Research </a:t>
            </a:r>
            <a:r>
              <a:rPr lang="en-US" sz="1600" b="1">
                <a:solidFill>
                  <a:srgbClr val="FF9900"/>
                </a:solidFill>
                <a:latin typeface="Arial" pitchFamily="34" charset="0"/>
                <a:cs typeface="Arial" pitchFamily="34" charset="0"/>
              </a:rPr>
              <a:t>Austria</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Common Europe Pomeranian Association </a:t>
            </a:r>
            <a:r>
              <a:rPr lang="en-US" sz="1600" b="1">
                <a:solidFill>
                  <a:srgbClr val="FF9900"/>
                </a:solidFill>
                <a:latin typeface="Arial" pitchFamily="34" charset="0"/>
                <a:cs typeface="Arial" pitchFamily="34" charset="0"/>
              </a:rPr>
              <a:t>Poland</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Municipality of Choczewo </a:t>
            </a:r>
            <a:r>
              <a:rPr lang="en-US" sz="1600" b="1">
                <a:solidFill>
                  <a:srgbClr val="FF9900"/>
                </a:solidFill>
                <a:latin typeface="Arial" pitchFamily="34" charset="0"/>
                <a:cs typeface="Arial" pitchFamily="34" charset="0"/>
              </a:rPr>
              <a:t>Poland</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Club Sustainable Development of Civil Society </a:t>
            </a:r>
            <a:r>
              <a:rPr lang="en-US" sz="1600" b="1">
                <a:solidFill>
                  <a:srgbClr val="FF9900"/>
                </a:solidFill>
                <a:latin typeface="Arial" pitchFamily="34" charset="0"/>
                <a:cs typeface="Arial" pitchFamily="34" charset="0"/>
              </a:rPr>
              <a:t>Bulgaria</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Province of Forlì-Cesena </a:t>
            </a:r>
            <a:r>
              <a:rPr lang="en-US" sz="1600" b="1">
                <a:solidFill>
                  <a:srgbClr val="FF9900"/>
                </a:solidFill>
                <a:latin typeface="Arial" pitchFamily="34" charset="0"/>
                <a:cs typeface="Arial" pitchFamily="34" charset="0"/>
              </a:rPr>
              <a:t>Italy</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Central European Initiative </a:t>
            </a:r>
            <a:r>
              <a:rPr lang="en-US" sz="1600" b="1">
                <a:solidFill>
                  <a:srgbClr val="FF9900"/>
                </a:solidFill>
                <a:latin typeface="Arial" pitchFamily="34" charset="0"/>
                <a:cs typeface="Arial" pitchFamily="34" charset="0"/>
              </a:rPr>
              <a:t>Italy</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Limassol Tourism Development and Promotion Co Ltd </a:t>
            </a:r>
            <a:r>
              <a:rPr lang="en-US" sz="1600" b="1">
                <a:solidFill>
                  <a:srgbClr val="FF9900"/>
                </a:solidFill>
                <a:latin typeface="Arial" pitchFamily="34" charset="0"/>
                <a:cs typeface="Arial" pitchFamily="34" charset="0"/>
              </a:rPr>
              <a:t>Cyprus</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Stratagem Energy Ltd </a:t>
            </a:r>
            <a:r>
              <a:rPr lang="en-US" sz="1600" b="1">
                <a:solidFill>
                  <a:srgbClr val="FF9900"/>
                </a:solidFill>
                <a:latin typeface="Arial" pitchFamily="34" charset="0"/>
                <a:cs typeface="Arial" pitchFamily="34" charset="0"/>
              </a:rPr>
              <a:t>Cyprus</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Horários do Funchal Public Transport </a:t>
            </a:r>
            <a:r>
              <a:rPr lang="en-US" sz="1600" b="1">
                <a:solidFill>
                  <a:srgbClr val="FF9900"/>
                </a:solidFill>
                <a:latin typeface="Arial" pitchFamily="34" charset="0"/>
                <a:cs typeface="Arial" pitchFamily="34" charset="0"/>
              </a:rPr>
              <a:t>Portugal </a:t>
            </a:r>
          </a:p>
          <a:p>
            <a:pPr defTabSz="401638" hangingPunct="0">
              <a:lnSpc>
                <a:spcPct val="123000"/>
              </a:lnSpc>
              <a:buClr>
                <a:srgbClr val="000000"/>
              </a:buClr>
              <a:buSzPct val="100000"/>
              <a:buFont typeface="Times New Roman" pitchFamily="18" charset="0"/>
              <a:buNone/>
              <a:tabLst>
                <a:tab pos="635000" algn="l"/>
                <a:tab pos="1270000" algn="l"/>
                <a:tab pos="1903413" algn="l"/>
                <a:tab pos="2538413" algn="l"/>
                <a:tab pos="3173413" algn="l"/>
              </a:tabLst>
            </a:pPr>
            <a:r>
              <a:rPr lang="en-US" sz="1600">
                <a:latin typeface="Arial" pitchFamily="34" charset="0"/>
                <a:cs typeface="Arial" pitchFamily="34" charset="0"/>
              </a:rPr>
              <a:t>Local Councils’ Association  </a:t>
            </a:r>
            <a:r>
              <a:rPr lang="en-US" sz="1600" b="1">
                <a:solidFill>
                  <a:srgbClr val="FF9900"/>
                </a:solidFill>
                <a:latin typeface="Arial" pitchFamily="34" charset="0"/>
                <a:cs typeface="Arial" pitchFamily="34" charset="0"/>
              </a:rPr>
              <a:t>Malta</a:t>
            </a:r>
          </a:p>
        </p:txBody>
      </p:sp>
      <p:sp>
        <p:nvSpPr>
          <p:cNvPr id="99333" name="Rectangle 5"/>
          <p:cNvSpPr>
            <a:spLocks noChangeArrowheads="1"/>
          </p:cNvSpPr>
          <p:nvPr/>
        </p:nvSpPr>
        <p:spPr bwMode="auto">
          <a:xfrm>
            <a:off x="3254375" y="2005013"/>
            <a:ext cx="0" cy="646112"/>
          </a:xfrm>
          <a:prstGeom prst="rect">
            <a:avLst/>
          </a:prstGeom>
          <a:noFill/>
          <a:ln w="9525">
            <a:noFill/>
            <a:round/>
            <a:headEnd/>
            <a:tailEnd/>
          </a:ln>
          <a:effectLst/>
        </p:spPr>
        <p:txBody>
          <a:bodyPr wrap="none" lIns="0" tIns="0" rIns="0" bIns="0">
            <a:spAutoFit/>
          </a:bodyPr>
          <a:lstStyle/>
          <a:p>
            <a:pPr defTabSz="401638">
              <a:lnSpc>
                <a:spcPts val="2450"/>
              </a:lnSpc>
              <a:buClr>
                <a:srgbClr val="000000"/>
              </a:buClr>
              <a:buSzPct val="100000"/>
              <a:buFont typeface="Times New Roman" pitchFamily="18" charset="0"/>
              <a:buNone/>
              <a:tabLst>
                <a:tab pos="635000" algn="l"/>
                <a:tab pos="1270000" algn="l"/>
                <a:tab pos="1903413" algn="l"/>
                <a:tab pos="2538413" algn="l"/>
                <a:tab pos="3173413" algn="l"/>
              </a:tabLst>
            </a:pPr>
            <a:endParaRPr lang="en-US" sz="1700">
              <a:solidFill>
                <a:srgbClr val="FF9900"/>
              </a:solidFill>
              <a:cs typeface="Arial" pitchFamily="34" charset="0"/>
            </a:endParaRPr>
          </a:p>
          <a:p>
            <a:pPr defTabSz="401638">
              <a:lnSpc>
                <a:spcPts val="2450"/>
              </a:lnSpc>
              <a:buClr>
                <a:srgbClr val="000000"/>
              </a:buClr>
              <a:buSzPct val="100000"/>
              <a:buFont typeface="Times New Roman" pitchFamily="18" charset="0"/>
              <a:buNone/>
              <a:tabLst>
                <a:tab pos="635000" algn="l"/>
                <a:tab pos="1270000" algn="l"/>
                <a:tab pos="1903413" algn="l"/>
                <a:tab pos="2538413" algn="l"/>
                <a:tab pos="3173413" algn="l"/>
              </a:tabLst>
            </a:pPr>
            <a:endParaRPr lang="en-US">
              <a:solidFill>
                <a:srgbClr val="000000"/>
              </a:solidFill>
              <a:cs typeface="Arial" pitchFamily="34" charset="0"/>
            </a:endParaRPr>
          </a:p>
        </p:txBody>
      </p:sp>
      <p:sp>
        <p:nvSpPr>
          <p:cNvPr id="99334" name="Rectangle 6"/>
          <p:cNvSpPr>
            <a:spLocks noChangeArrowheads="1"/>
          </p:cNvSpPr>
          <p:nvPr/>
        </p:nvSpPr>
        <p:spPr bwMode="auto">
          <a:xfrm>
            <a:off x="2867025" y="5635625"/>
            <a:ext cx="0" cy="666750"/>
          </a:xfrm>
          <a:prstGeom prst="rect">
            <a:avLst/>
          </a:prstGeom>
          <a:noFill/>
          <a:ln w="9525">
            <a:noFill/>
            <a:round/>
            <a:headEnd/>
            <a:tailEnd/>
          </a:ln>
          <a:effectLst/>
        </p:spPr>
        <p:txBody>
          <a:bodyPr wrap="none" lIns="0" tIns="0" rIns="0" bIns="0">
            <a:spAutoFit/>
          </a:bodyPr>
          <a:lstStyle/>
          <a:p>
            <a:pPr defTabSz="401638">
              <a:lnSpc>
                <a:spcPts val="2538"/>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Lst>
            </a:pPr>
            <a:endParaRPr lang="en-US" sz="1700">
              <a:solidFill>
                <a:srgbClr val="FF9900"/>
              </a:solidFill>
              <a:cs typeface="Arial" pitchFamily="34" charset="0"/>
            </a:endParaRPr>
          </a:p>
          <a:p>
            <a:pPr defTabSz="401638">
              <a:lnSpc>
                <a:spcPts val="2538"/>
              </a:lnSpc>
              <a:buClr>
                <a:srgbClr val="000000"/>
              </a:buClr>
              <a:buSzPct val="100000"/>
              <a:buFont typeface="Times New Roman" pitchFamily="18" charset="0"/>
              <a:buNone/>
              <a:tabLst>
                <a:tab pos="635000" algn="l"/>
                <a:tab pos="1270000" algn="l"/>
                <a:tab pos="1903413" algn="l"/>
                <a:tab pos="2538413" algn="l"/>
                <a:tab pos="3173413" algn="l"/>
                <a:tab pos="3808413" algn="l"/>
                <a:tab pos="4443413" algn="l"/>
              </a:tabLst>
            </a:pPr>
            <a:endParaRPr lang="en-US">
              <a:solidFill>
                <a:srgbClr val="000000"/>
              </a:solidFill>
              <a:cs typeface="Arial"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ítol 1"/>
          <p:cNvSpPr>
            <a:spLocks noGrp="1"/>
          </p:cNvSpPr>
          <p:nvPr>
            <p:ph type="title"/>
          </p:nvPr>
        </p:nvSpPr>
        <p:spPr bwMode="auto">
          <a:xfrm>
            <a:off x="457200" y="1016000"/>
            <a:ext cx="8229600" cy="5095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SELECTED BULGARIAN REGION - DOBRICH</a:t>
            </a:r>
          </a:p>
        </p:txBody>
      </p:sp>
      <p:sp>
        <p:nvSpPr>
          <p:cNvPr id="10243" name="Contenidor de número de diapositiva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8596EC-E451-45B4-BE0B-D1620BF09D38}" type="slidenum">
              <a:rPr lang="es-ES"/>
              <a:pPr fontAlgn="base">
                <a:spcBef>
                  <a:spcPct val="0"/>
                </a:spcBef>
                <a:spcAft>
                  <a:spcPct val="0"/>
                </a:spcAft>
                <a:defRPr/>
              </a:pPr>
              <a:t>8</a:t>
            </a:fld>
            <a:endParaRPr lang="es-ES"/>
          </a:p>
        </p:txBody>
      </p:sp>
      <p:sp>
        <p:nvSpPr>
          <p:cNvPr id="2" name="Contenidor de contingut 4"/>
          <p:cNvSpPr>
            <a:spLocks noGrp="1"/>
          </p:cNvSpPr>
          <p:nvPr>
            <p:ph sz="quarter" idx="13"/>
          </p:nvPr>
        </p:nvSpPr>
        <p:spPr bwMode="auto">
          <a:xfrm>
            <a:off x="457200" y="6357938"/>
            <a:ext cx="3816350" cy="311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Dobrich region, Bulgaria</a:t>
            </a:r>
            <a:endParaRPr lang="bg-BG" smtClean="0"/>
          </a:p>
        </p:txBody>
      </p:sp>
      <p:pic>
        <p:nvPicPr>
          <p:cNvPr id="10244" name="Picture 8"/>
          <p:cNvPicPr>
            <a:picLocks noGrp="1" noChangeAspect="1"/>
          </p:cNvPicPr>
          <p:nvPr>
            <p:ph idx="4294967295"/>
          </p:nvPr>
        </p:nvPicPr>
        <p:blipFill>
          <a:blip r:embed="rId3" cstate="print"/>
          <a:srcRect/>
          <a:stretch>
            <a:fillRect/>
          </a:stretch>
        </p:blipFill>
        <p:spPr bwMode="auto">
          <a:xfrm>
            <a:off x="69850" y="1628775"/>
            <a:ext cx="9074150" cy="4719638"/>
          </a:xfrm>
          <a:prstGeom prst="rect">
            <a:avLst/>
          </a:prstGeom>
          <a:noFill/>
          <a:ln>
            <a:miter lim="800000"/>
            <a:headEnd/>
            <a:tailEnd/>
          </a:ln>
        </p:spPr>
      </p:pic>
      <p:pic>
        <p:nvPicPr>
          <p:cNvPr id="10245" name="Picture 8" descr="197391551"/>
          <p:cNvPicPr>
            <a:picLocks noChangeAspect="1" noChangeArrowheads="1"/>
          </p:cNvPicPr>
          <p:nvPr/>
        </p:nvPicPr>
        <p:blipFill>
          <a:blip r:embed="rId4" cstate="print"/>
          <a:srcRect/>
          <a:stretch>
            <a:fillRect/>
          </a:stretch>
        </p:blipFill>
        <p:spPr bwMode="auto">
          <a:xfrm>
            <a:off x="611188" y="1700213"/>
            <a:ext cx="3024187" cy="2016125"/>
          </a:xfrm>
          <a:prstGeom prst="rect">
            <a:avLst/>
          </a:prstGeom>
          <a:noFill/>
          <a:ln w="9525">
            <a:noFill/>
            <a:miter lim="800000"/>
            <a:headEnd/>
            <a:tailEnd/>
          </a:ln>
        </p:spPr>
      </p:pic>
      <p:pic>
        <p:nvPicPr>
          <p:cNvPr id="10246" name="Picture 9" descr="198097986"/>
          <p:cNvPicPr>
            <a:picLocks noChangeAspect="1" noChangeArrowheads="1"/>
          </p:cNvPicPr>
          <p:nvPr/>
        </p:nvPicPr>
        <p:blipFill>
          <a:blip r:embed="rId5" cstate="print"/>
          <a:srcRect/>
          <a:stretch>
            <a:fillRect/>
          </a:stretch>
        </p:blipFill>
        <p:spPr bwMode="auto">
          <a:xfrm>
            <a:off x="611188" y="4005263"/>
            <a:ext cx="3024187" cy="22383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ítol 1"/>
          <p:cNvSpPr>
            <a:spLocks noGrp="1"/>
          </p:cNvSpPr>
          <p:nvPr>
            <p:ph type="title" idx="4294967295"/>
          </p:nvPr>
        </p:nvSpPr>
        <p:spPr bwMode="auto">
          <a:xfrm>
            <a:off x="457200" y="1016000"/>
            <a:ext cx="8229600" cy="509588"/>
          </a:xfrm>
          <a:prstGeom prst="rect">
            <a:avLst/>
          </a:prstGeom>
          <a:noFill/>
          <a:ln>
            <a:miter lim="800000"/>
            <a:headEnd/>
            <a:tailEnd/>
          </a:ln>
        </p:spPr>
        <p:txBody>
          <a:bodyPr/>
          <a:lstStyle/>
          <a:p>
            <a:pPr eaLnBrk="1" hangingPunct="1"/>
            <a:r>
              <a:rPr lang="pt-PT" sz="3200" b="1" smtClean="0">
                <a:solidFill>
                  <a:srgbClr val="FF9900"/>
                </a:solidFill>
              </a:rPr>
              <a:t>General description of the tourist region</a:t>
            </a:r>
            <a:endParaRPr lang="en-US" sz="3200" b="1" smtClean="0">
              <a:solidFill>
                <a:srgbClr val="FF9900"/>
              </a:solidFill>
            </a:endParaRPr>
          </a:p>
        </p:txBody>
      </p:sp>
      <p:sp>
        <p:nvSpPr>
          <p:cNvPr id="148483" name="Contenidor de contingut 2"/>
          <p:cNvSpPr>
            <a:spLocks noGrp="1"/>
          </p:cNvSpPr>
          <p:nvPr>
            <p:ph idx="4294967295"/>
          </p:nvPr>
        </p:nvSpPr>
        <p:spPr bwMode="auto">
          <a:xfrm>
            <a:off x="0" y="4365625"/>
            <a:ext cx="9144000" cy="936625"/>
          </a:xfrm>
          <a:prstGeom prst="rect">
            <a:avLst/>
          </a:prstGeom>
          <a:noFill/>
          <a:ln>
            <a:miter lim="800000"/>
            <a:headEnd/>
            <a:tailEnd/>
          </a:ln>
        </p:spPr>
        <p:txBody>
          <a:bodyPr/>
          <a:lstStyle/>
          <a:p>
            <a:pPr marL="609600" indent="-609600" eaLnBrk="1" hangingPunct="1">
              <a:spcBef>
                <a:spcPct val="0"/>
              </a:spcBef>
              <a:buFontTx/>
              <a:buNone/>
            </a:pPr>
            <a:r>
              <a:rPr lang="pt-PT" sz="2000" smtClean="0">
                <a:solidFill>
                  <a:schemeClr val="hlink"/>
                </a:solidFill>
              </a:rPr>
              <a:t>	Main attractions</a:t>
            </a:r>
            <a:r>
              <a:rPr lang="pt-PT" sz="2000" smtClean="0">
                <a:solidFill>
                  <a:srgbClr val="17375E"/>
                </a:solidFill>
              </a:rPr>
              <a:t>: </a:t>
            </a:r>
            <a:r>
              <a:rPr lang="bg-BG" sz="2000" smtClean="0"/>
              <a:t>spacious beaches of fine golden sand, shallow sea along the beaches, curative power of mineral waters and mud baths, </a:t>
            </a:r>
            <a:r>
              <a:rPr lang="en-US" sz="2000" smtClean="0"/>
              <a:t>picturesque protected areas and natural preserved zones with rare births and vegetation, anthropogenic resources from different historic eras, rural tourism in small villages, facilities for water sports and golf, many luxury hotels, restaurants and night clubs.</a:t>
            </a:r>
            <a:endParaRPr lang="pt-PT" sz="2000" smtClean="0">
              <a:solidFill>
                <a:srgbClr val="17375E"/>
              </a:solidFill>
            </a:endParaRPr>
          </a:p>
          <a:p>
            <a:pPr marL="609600" indent="-609600">
              <a:buFont typeface="Arial" pitchFamily="34" charset="0"/>
              <a:buNone/>
            </a:pPr>
            <a:endParaRPr lang="bg-BG" sz="2000" smtClean="0"/>
          </a:p>
        </p:txBody>
      </p:sp>
      <p:sp>
        <p:nvSpPr>
          <p:cNvPr id="20483" name="Contenidor de número de diapositiva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1B6E6BD3-ACF5-45D0-AC37-7EDC1C1C24F6}" type="slidenum">
              <a:rPr lang="es-ES" sz="1200">
                <a:solidFill>
                  <a:srgbClr val="898989"/>
                </a:solidFill>
                <a:latin typeface="+mn-lt"/>
              </a:rPr>
              <a:pPr algn="r">
                <a:defRPr/>
              </a:pPr>
              <a:t>9</a:t>
            </a:fld>
            <a:endParaRPr lang="es-ES" sz="1200">
              <a:solidFill>
                <a:srgbClr val="898989"/>
              </a:solidFill>
              <a:latin typeface="+mn-lt"/>
            </a:endParaRPr>
          </a:p>
        </p:txBody>
      </p:sp>
      <p:sp>
        <p:nvSpPr>
          <p:cNvPr id="148485" name="Contenidor de contingut 4"/>
          <p:cNvSpPr>
            <a:spLocks noGrp="1"/>
          </p:cNvSpPr>
          <p:nvPr>
            <p:ph sz="quarter" idx="4294967295"/>
          </p:nvPr>
        </p:nvSpPr>
        <p:spPr bwMode="auto">
          <a:xfrm>
            <a:off x="457200" y="6357938"/>
            <a:ext cx="3816350" cy="311150"/>
          </a:xfrm>
          <a:prstGeom prst="rect">
            <a:avLst/>
          </a:prstGeom>
          <a:noFill/>
          <a:ln>
            <a:miter lim="800000"/>
            <a:headEnd/>
            <a:tailEnd/>
          </a:ln>
        </p:spPr>
        <p:txBody>
          <a:bodyPr/>
          <a:lstStyle/>
          <a:p>
            <a:pPr eaLnBrk="1" hangingPunct="1">
              <a:buFont typeface="Arial" pitchFamily="34" charset="0"/>
              <a:buNone/>
            </a:pPr>
            <a:r>
              <a:rPr lang="en-US" sz="1400" smtClean="0">
                <a:solidFill>
                  <a:srgbClr val="898989"/>
                </a:solidFill>
              </a:rPr>
              <a:t>Dobrich region, Bulgaria</a:t>
            </a:r>
            <a:endParaRPr lang="bg-BG" sz="1400" smtClean="0">
              <a:solidFill>
                <a:srgbClr val="898989"/>
              </a:solidFill>
            </a:endParaRPr>
          </a:p>
        </p:txBody>
      </p:sp>
      <p:pic>
        <p:nvPicPr>
          <p:cNvPr id="148487" name="Picture 2"/>
          <p:cNvPicPr>
            <a:picLocks noChangeAspect="1"/>
          </p:cNvPicPr>
          <p:nvPr/>
        </p:nvPicPr>
        <p:blipFill>
          <a:blip r:embed="rId3" cstate="print"/>
          <a:srcRect/>
          <a:stretch>
            <a:fillRect/>
          </a:stretch>
        </p:blipFill>
        <p:spPr bwMode="auto">
          <a:xfrm>
            <a:off x="468313" y="1916113"/>
            <a:ext cx="2638425" cy="1979612"/>
          </a:xfrm>
          <a:prstGeom prst="rect">
            <a:avLst/>
          </a:prstGeom>
          <a:noFill/>
          <a:ln w="9525">
            <a:noFill/>
            <a:miter lim="800000"/>
            <a:headEnd/>
            <a:tailEnd/>
          </a:ln>
        </p:spPr>
      </p:pic>
      <p:pic>
        <p:nvPicPr>
          <p:cNvPr id="148488" name="Picture 5"/>
          <p:cNvPicPr>
            <a:picLocks noChangeAspect="1"/>
          </p:cNvPicPr>
          <p:nvPr/>
        </p:nvPicPr>
        <p:blipFill>
          <a:blip r:embed="rId4" cstate="print"/>
          <a:srcRect/>
          <a:stretch>
            <a:fillRect/>
          </a:stretch>
        </p:blipFill>
        <p:spPr bwMode="auto">
          <a:xfrm>
            <a:off x="3276600" y="1916113"/>
            <a:ext cx="2638425" cy="1979612"/>
          </a:xfrm>
          <a:prstGeom prst="rect">
            <a:avLst/>
          </a:prstGeom>
          <a:noFill/>
          <a:ln w="9525">
            <a:noFill/>
            <a:miter lim="800000"/>
            <a:headEnd/>
            <a:tailEnd/>
          </a:ln>
        </p:spPr>
      </p:pic>
      <p:pic>
        <p:nvPicPr>
          <p:cNvPr id="148489" name="Picture 1"/>
          <p:cNvPicPr>
            <a:picLocks noChangeAspect="1"/>
          </p:cNvPicPr>
          <p:nvPr/>
        </p:nvPicPr>
        <p:blipFill>
          <a:blip r:embed="rId5" cstate="print"/>
          <a:srcRect/>
          <a:stretch>
            <a:fillRect/>
          </a:stretch>
        </p:blipFill>
        <p:spPr bwMode="auto">
          <a:xfrm>
            <a:off x="6084888" y="1916113"/>
            <a:ext cx="2644775" cy="19796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1395</Words>
  <Application>Microsoft Office PowerPoint</Application>
  <PresentationFormat>Diavetítés a képernyőre (4:3 oldalarány)</PresentationFormat>
  <Paragraphs>196</Paragraphs>
  <Slides>19</Slides>
  <Notes>14</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19</vt:i4>
      </vt:variant>
    </vt:vector>
  </HeadingPairs>
  <TitlesOfParts>
    <vt:vector size="28" baseType="lpstr">
      <vt:lpstr>Calibri</vt:lpstr>
      <vt:lpstr>Arial</vt:lpstr>
      <vt:lpstr>Calibri Bold</vt:lpstr>
      <vt:lpstr>Times New Roman</vt:lpstr>
      <vt:lpstr>Arial Unicode MS</vt:lpstr>
      <vt:lpstr>ＭＳ Ｐゴシック</vt:lpstr>
      <vt:lpstr>MS Mincho</vt:lpstr>
      <vt:lpstr>Symbol</vt:lpstr>
      <vt:lpstr>Tema de Office</vt:lpstr>
      <vt:lpstr>1. dia</vt:lpstr>
      <vt:lpstr>2. dia</vt:lpstr>
      <vt:lpstr>3. dia</vt:lpstr>
      <vt:lpstr>4. dia</vt:lpstr>
      <vt:lpstr>5. dia</vt:lpstr>
      <vt:lpstr>6. dia</vt:lpstr>
      <vt:lpstr>7. dia</vt:lpstr>
      <vt:lpstr>SELECTED BULGARIAN REGION - DOBRICH</vt:lpstr>
      <vt:lpstr>General description of the tourist region</vt:lpstr>
      <vt:lpstr>Relevant results and findings from the regional survey</vt:lpstr>
      <vt:lpstr>Relevant results and findings : Needs and preferences of tourists </vt:lpstr>
      <vt:lpstr>Local strategy developed by the project team and discussed and approved by local decision makers</vt:lpstr>
      <vt:lpstr>Main conclusions (6)</vt:lpstr>
      <vt:lpstr>14. dia</vt:lpstr>
      <vt:lpstr>15. dia</vt:lpstr>
      <vt:lpstr>16. dia</vt:lpstr>
      <vt:lpstr>WHAT IS ACTUALLY IMPLEMENTED </vt:lpstr>
      <vt:lpstr>18. dia</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Fábián Eszter</dc:creator>
  <cp:lastModifiedBy>fabian.eszter</cp:lastModifiedBy>
  <cp:revision>174</cp:revision>
  <dcterms:modified xsi:type="dcterms:W3CDTF">2013-05-30T07:11:48Z</dcterms:modified>
</cp:coreProperties>
</file>