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  <p:sldMasterId id="2147483900" r:id="rId2"/>
  </p:sldMasterIdLst>
  <p:notesMasterIdLst>
    <p:notesMasterId r:id="rId12"/>
  </p:notesMasterIdLst>
  <p:sldIdLst>
    <p:sldId id="258" r:id="rId3"/>
    <p:sldId id="337" r:id="rId4"/>
    <p:sldId id="346" r:id="rId5"/>
    <p:sldId id="359" r:id="rId6"/>
    <p:sldId id="360" r:id="rId7"/>
    <p:sldId id="361" r:id="rId8"/>
    <p:sldId id="362" r:id="rId9"/>
    <p:sldId id="358" r:id="rId10"/>
    <p:sldId id="278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e" lastIdx="7" clrIdx="0"/>
  <p:cmAuthor id="1" name="Gál Péter" initials="G.P.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002E"/>
    <a:srgbClr val="786860"/>
    <a:srgbClr val="EE9024"/>
    <a:srgbClr val="D1108C"/>
    <a:srgbClr val="ED1A3B"/>
    <a:srgbClr val="62CAE3"/>
    <a:srgbClr val="224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0857" autoAdjust="0"/>
  </p:normalViewPr>
  <p:slideViewPr>
    <p:cSldViewPr snapToGrid="0">
      <p:cViewPr varScale="1">
        <p:scale>
          <a:sx n="81" d="100"/>
          <a:sy n="81" d="100"/>
        </p:scale>
        <p:origin x="-16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4EBB39-AF72-47D9-8EF4-B85ADC5AE5C6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39BE9-B9BE-4E49-95B0-0EE26E2BBC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9087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9BE9-B9BE-4E49-95B0-0EE26E2BBC23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9BE9-B9BE-4E49-95B0-0EE26E2BBC23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9BE9-B9BE-4E49-95B0-0EE26E2BBC23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9BE9-B9BE-4E49-95B0-0EE26E2BBC23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9BE9-B9BE-4E49-95B0-0EE26E2BBC23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9BE9-B9BE-4E49-95B0-0EE26E2BBC23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9BE9-B9BE-4E49-95B0-0EE26E2BBC23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9BE9-B9BE-4E49-95B0-0EE26E2BBC23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Groupon részvényárak csökkenése:</a:t>
            </a:r>
          </a:p>
          <a:p>
            <a:pPr>
              <a:buFontTx/>
              <a:buChar char="-"/>
            </a:pPr>
            <a:r>
              <a:rPr lang="hu-HU" dirty="0" err="1" smtClean="0"/>
              <a:t>Dotkom</a:t>
            </a:r>
            <a:r>
              <a:rPr lang="hu-HU" dirty="0" smtClean="0"/>
              <a:t> lufi?</a:t>
            </a:r>
          </a:p>
          <a:p>
            <a:pPr>
              <a:buFontTx/>
              <a:buChar char="-"/>
            </a:pPr>
            <a:r>
              <a:rPr lang="hu-HU" dirty="0" smtClean="0"/>
              <a:t>Elege</a:t>
            </a:r>
            <a:r>
              <a:rPr lang="hu-HU" baseline="0" dirty="0" smtClean="0"/>
              <a:t> van a szolgáltatóknak az árak lenyomásából?</a:t>
            </a:r>
          </a:p>
          <a:p>
            <a:pPr>
              <a:buFontTx/>
              <a:buChar char="-"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339BE9-B9BE-4E49-95B0-0EE26E2BBC23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491B-6F73-4635-A98C-A7DB94C3F86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Freeform 12"/>
          <p:cNvSpPr>
            <a:spLocks noChangeAspect="1"/>
          </p:cNvSpPr>
          <p:nvPr userDrawn="1"/>
        </p:nvSpPr>
        <p:spPr bwMode="gray">
          <a:xfrm>
            <a:off x="285720" y="6178574"/>
            <a:ext cx="188913" cy="679450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456"/>
              </a:cxn>
              <a:cxn ang="0">
                <a:pos x="120" y="456"/>
              </a:cxn>
              <a:cxn ang="0">
                <a:pos x="120" y="0"/>
              </a:cxn>
              <a:cxn ang="0">
                <a:pos x="0" y="85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gray">
          <a:xfrm>
            <a:off x="336550" y="0"/>
            <a:ext cx="188913" cy="611188"/>
          </a:xfrm>
          <a:custGeom>
            <a:avLst/>
            <a:gdLst/>
            <a:ahLst/>
            <a:cxnLst>
              <a:cxn ang="0">
                <a:pos x="120" y="328"/>
              </a:cxn>
              <a:cxn ang="0">
                <a:pos x="120" y="0"/>
              </a:cxn>
              <a:cxn ang="0">
                <a:pos x="0" y="0"/>
              </a:cxn>
              <a:cxn ang="0">
                <a:pos x="0" y="411"/>
              </a:cxn>
              <a:cxn ang="0">
                <a:pos x="120" y="328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853" y="6057636"/>
            <a:ext cx="13652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 descr="C:\Users\fabian.eszter\AppData\Local\Microsoft\Windows\Temporary Internet Files\Content.Outlook\0YUTHL38\gotohungary com_-_fekete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660" y="6028278"/>
            <a:ext cx="1279340" cy="72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Kép 12" descr="C:\Users\fabian.eszter\AppData\Local\Microsoft\Windows\Temporary Internet Files\Low\Content.IE5\MCCZOVTH\ngm_szines_logo_angol[1]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411" y="5660390"/>
            <a:ext cx="1438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Kép 13" descr="C:\Users\fabian.eszter\AppData\Local\Microsoft\Windows\Temporary Internet Files\Content.Outlook\0YUTHL38\ceipres-nonopac.JPG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558" y="5911916"/>
            <a:ext cx="2619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Freeform 12"/>
          <p:cNvSpPr>
            <a:spLocks noChangeAspect="1"/>
          </p:cNvSpPr>
          <p:nvPr userDrawn="1"/>
        </p:nvSpPr>
        <p:spPr bwMode="gray">
          <a:xfrm>
            <a:off x="285720" y="6178574"/>
            <a:ext cx="188913" cy="679450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456"/>
              </a:cxn>
              <a:cxn ang="0">
                <a:pos x="120" y="456"/>
              </a:cxn>
              <a:cxn ang="0">
                <a:pos x="120" y="0"/>
              </a:cxn>
              <a:cxn ang="0">
                <a:pos x="0" y="85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1"/>
          <p:cNvSpPr>
            <a:spLocks noChangeAspect="1"/>
          </p:cNvSpPr>
          <p:nvPr userDrawn="1"/>
        </p:nvSpPr>
        <p:spPr bwMode="gray">
          <a:xfrm>
            <a:off x="336550" y="0"/>
            <a:ext cx="188913" cy="611188"/>
          </a:xfrm>
          <a:custGeom>
            <a:avLst/>
            <a:gdLst/>
            <a:ahLst/>
            <a:cxnLst>
              <a:cxn ang="0">
                <a:pos x="120" y="328"/>
              </a:cxn>
              <a:cxn ang="0">
                <a:pos x="120" y="0"/>
              </a:cxn>
              <a:cxn ang="0">
                <a:pos x="0" y="0"/>
              </a:cxn>
              <a:cxn ang="0">
                <a:pos x="0" y="411"/>
              </a:cxn>
              <a:cxn ang="0">
                <a:pos x="120" y="328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220" y="6057636"/>
            <a:ext cx="13652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Kép 13" descr="C:\Users\fabian.eszter\AppData\Local\Microsoft\Windows\Temporary Internet Files\Content.Outlook\0YUTHL38\gotohungary com_-_fekete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660" y="6028278"/>
            <a:ext cx="1279340" cy="72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4" descr="C:\Users\fabian.eszter\AppData\Local\Microsoft\Windows\Temporary Internet Files\Low\Content.IE5\MCCZOVTH\ngm_szines_logo_angol[1]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411" y="5660390"/>
            <a:ext cx="1438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ép 15" descr="C:\Users\fabian.eszter\AppData\Local\Microsoft\Windows\Temporary Internet Files\Content.Outlook\0YUTHL38\ceipres-nonopac.JPG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558" y="5911916"/>
            <a:ext cx="2619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Freeform 12"/>
          <p:cNvSpPr>
            <a:spLocks noChangeAspect="1"/>
          </p:cNvSpPr>
          <p:nvPr userDrawn="1"/>
        </p:nvSpPr>
        <p:spPr bwMode="gray">
          <a:xfrm>
            <a:off x="285720" y="6178574"/>
            <a:ext cx="188913" cy="679450"/>
          </a:xfrm>
          <a:custGeom>
            <a:avLst/>
            <a:gdLst/>
            <a:ahLst/>
            <a:cxnLst>
              <a:cxn ang="0">
                <a:pos x="0" y="85"/>
              </a:cxn>
              <a:cxn ang="0">
                <a:pos x="0" y="456"/>
              </a:cxn>
              <a:cxn ang="0">
                <a:pos x="120" y="456"/>
              </a:cxn>
              <a:cxn ang="0">
                <a:pos x="120" y="0"/>
              </a:cxn>
              <a:cxn ang="0">
                <a:pos x="0" y="85"/>
              </a:cxn>
            </a:cxnLst>
            <a:rect l="0" t="0" r="r" b="b"/>
            <a:pathLst>
              <a:path w="120" h="456">
                <a:moveTo>
                  <a:pt x="0" y="85"/>
                </a:moveTo>
                <a:lnTo>
                  <a:pt x="0" y="456"/>
                </a:lnTo>
                <a:lnTo>
                  <a:pt x="120" y="456"/>
                </a:lnTo>
                <a:lnTo>
                  <a:pt x="120" y="0"/>
                </a:lnTo>
                <a:lnTo>
                  <a:pt x="0" y="85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11"/>
          <p:cNvSpPr>
            <a:spLocks noChangeAspect="1"/>
          </p:cNvSpPr>
          <p:nvPr userDrawn="1"/>
        </p:nvSpPr>
        <p:spPr bwMode="gray">
          <a:xfrm>
            <a:off x="336550" y="0"/>
            <a:ext cx="188913" cy="611188"/>
          </a:xfrm>
          <a:custGeom>
            <a:avLst/>
            <a:gdLst/>
            <a:ahLst/>
            <a:cxnLst>
              <a:cxn ang="0">
                <a:pos x="120" y="328"/>
              </a:cxn>
              <a:cxn ang="0">
                <a:pos x="120" y="0"/>
              </a:cxn>
              <a:cxn ang="0">
                <a:pos x="0" y="0"/>
              </a:cxn>
              <a:cxn ang="0">
                <a:pos x="0" y="411"/>
              </a:cxn>
              <a:cxn ang="0">
                <a:pos x="120" y="328"/>
              </a:cxn>
            </a:cxnLst>
            <a:rect l="0" t="0" r="r" b="b"/>
            <a:pathLst>
              <a:path w="120" h="411">
                <a:moveTo>
                  <a:pt x="120" y="328"/>
                </a:moveTo>
                <a:lnTo>
                  <a:pt x="120" y="0"/>
                </a:lnTo>
                <a:lnTo>
                  <a:pt x="0" y="0"/>
                </a:lnTo>
                <a:lnTo>
                  <a:pt x="0" y="411"/>
                </a:lnTo>
                <a:lnTo>
                  <a:pt x="120" y="328"/>
                </a:lnTo>
                <a:close/>
              </a:path>
            </a:pathLst>
          </a:custGeom>
          <a:solidFill>
            <a:srgbClr val="ED1A3B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954" y="6057636"/>
            <a:ext cx="13652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Kép 9" descr="C:\Users\fabian.eszter\AppData\Local\Microsoft\Windows\Temporary Internet Files\Content.Outlook\0YUTHL38\gotohungary com_-_fekete.jpg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660" y="6028278"/>
            <a:ext cx="1279340" cy="72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C:\Users\fabian.eszter\AppData\Local\Microsoft\Windows\Temporary Internet Files\Low\Content.IE5\MCCZOVTH\ngm_szines_logo_angol[1].png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411" y="5660390"/>
            <a:ext cx="14382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C:\Users\fabian.eszter\AppData\Local\Microsoft\Windows\Temporary Internet Files\Content.Outlook\0YUTHL38\ceipres-nonopac.JPG"/>
          <p:cNvPicPr/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558" y="5911916"/>
            <a:ext cx="26193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CDE75-89FD-47D4-96B5-7D53BD2E92D4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F3795-6E4B-4D0E-B434-924A22D3BD4D}" type="datetimeFigureOut">
              <a:rPr lang="hu-HU" smtClean="0"/>
              <a:pPr/>
              <a:t>2013.06.06.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DB8D9-7E7C-436B-98D9-7EE1B1C1DC6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6816581064_64f2845bb0_o.jpg"/>
          <p:cNvPicPr>
            <a:picLocks noChangeAspect="1"/>
          </p:cNvPicPr>
          <p:nvPr/>
        </p:nvPicPr>
        <p:blipFill>
          <a:blip r:embed="rId3" cstate="print"/>
          <a:srcRect t="20122" b="23475"/>
          <a:stretch>
            <a:fillRect/>
          </a:stretch>
        </p:blipFill>
        <p:spPr>
          <a:xfrm>
            <a:off x="0" y="2131628"/>
            <a:ext cx="9144000" cy="341308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0" y="807523"/>
            <a:ext cx="9144000" cy="1341912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 rtlCol="0" anchor="ctr"/>
          <a:lstStyle/>
          <a:p>
            <a:r>
              <a:rPr lang="hu-HU" sz="2200" b="1" dirty="0" smtClean="0">
                <a:latin typeface="Trebuchet MS" pitchFamily="34" charset="0"/>
              </a:rPr>
              <a:t>OPPORTUNITIES OF TRANSNATIONAL TOURISM DEVELOPMENT IN CEI COUNTRIES – ROYAL PALACE, GÖDÖLLŐ, HUNGARY</a:t>
            </a:r>
            <a:endParaRPr lang="hu-HU" sz="2200" b="1" dirty="0"/>
          </a:p>
        </p:txBody>
      </p:sp>
      <p:sp>
        <p:nvSpPr>
          <p:cNvPr id="9" name="Téglalap 8"/>
          <p:cNvSpPr/>
          <p:nvPr/>
        </p:nvSpPr>
        <p:spPr>
          <a:xfrm>
            <a:off x="381093" y="2687786"/>
            <a:ext cx="7938817" cy="2296922"/>
          </a:xfrm>
          <a:prstGeom prst="rect">
            <a:avLst/>
          </a:prstGeom>
        </p:spPr>
        <p:txBody>
          <a:bodyPr wrap="square" lIns="80147" tIns="40074" rIns="80147" bIns="40074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rgbClr val="ED1A3B"/>
                </a:solidFill>
                <a:latin typeface="Trebuchet MS" pitchFamily="34" charset="0"/>
              </a:rPr>
              <a:t>Panel on Tourism and Sustainability</a:t>
            </a:r>
          </a:p>
          <a:p>
            <a:pPr>
              <a:lnSpc>
                <a:spcPct val="150000"/>
              </a:lnSpc>
            </a:pPr>
            <a:r>
              <a:rPr lang="en-GB" sz="1400" b="1" dirty="0" smtClean="0">
                <a:solidFill>
                  <a:srgbClr val="ED1A3B"/>
                </a:solidFill>
                <a:latin typeface="Trebuchet MS" pitchFamily="34" charset="0"/>
              </a:rPr>
              <a:t>2012.06.06.</a:t>
            </a:r>
          </a:p>
          <a:p>
            <a:pPr>
              <a:lnSpc>
                <a:spcPct val="150000"/>
              </a:lnSpc>
            </a:pPr>
            <a:endParaRPr lang="en-GB" sz="1400" b="1" dirty="0" smtClean="0">
              <a:solidFill>
                <a:srgbClr val="ED1A3B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000" b="1" dirty="0" smtClean="0">
                <a:solidFill>
                  <a:schemeClr val="bg1"/>
                </a:solidFill>
                <a:latin typeface="Trebuchet MS" pitchFamily="34" charset="0"/>
              </a:rPr>
              <a:t>Attila Hegedűs MRICS</a:t>
            </a:r>
            <a:endParaRPr lang="en-GB" sz="20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1600" b="1" dirty="0" smtClean="0">
                <a:solidFill>
                  <a:schemeClr val="bg1"/>
                </a:solidFill>
                <a:latin typeface="Trebuchet MS" pitchFamily="34" charset="0"/>
              </a:rPr>
              <a:t>Partner</a:t>
            </a:r>
            <a:endParaRPr lang="en-GB" sz="1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600" b="1" dirty="0" smtClean="0">
                <a:solidFill>
                  <a:schemeClr val="bg1"/>
                </a:solidFill>
                <a:latin typeface="Trebuchet MS" pitchFamily="34" charset="0"/>
              </a:rPr>
              <a:t>BDO Hungary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60020" y="0"/>
            <a:ext cx="8383979" cy="1033153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 rtlCol="0" anchor="t"/>
          <a:lstStyle/>
          <a:p>
            <a:pPr algn="ctr"/>
            <a:endParaRPr lang="hu-HU" sz="3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0649" y="0"/>
            <a:ext cx="8253352" cy="1033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 sz="1200" b="1" i="0" u="none" strike="noStrike" kern="1200" baseline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hu-HU" sz="2800" b="1" cap="all" dirty="0" smtClean="0">
                <a:solidFill>
                  <a:schemeClr val="bg1"/>
                </a:solidFill>
                <a:latin typeface="Trebuchet MS" pitchFamily="34" charset="0"/>
              </a:rPr>
              <a:t>SUSTAINABILITY – WHAT IS </a:t>
            </a:r>
            <a:r>
              <a:rPr lang="hu-HU" sz="2800" b="1" cap="all" dirty="0" err="1" smtClean="0">
                <a:solidFill>
                  <a:schemeClr val="bg1"/>
                </a:solidFill>
                <a:latin typeface="Trebuchet MS" pitchFamily="34" charset="0"/>
              </a:rPr>
              <a:t>IS</a:t>
            </a:r>
            <a:r>
              <a:rPr lang="hu-HU" sz="2800" b="1" cap="all" dirty="0" smtClean="0">
                <a:solidFill>
                  <a:schemeClr val="bg1"/>
                </a:solidFill>
                <a:latin typeface="Trebuchet MS" pitchFamily="34" charset="0"/>
              </a:rPr>
              <a:t> ACTUALLY?</a:t>
            </a:r>
          </a:p>
        </p:txBody>
      </p:sp>
      <p:sp>
        <p:nvSpPr>
          <p:cNvPr id="8" name="Téglalap 7"/>
          <p:cNvSpPr/>
          <p:nvPr/>
        </p:nvSpPr>
        <p:spPr>
          <a:xfrm>
            <a:off x="733777" y="1196591"/>
            <a:ext cx="773289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Some recognised milestones that everyone is looking at:</a:t>
            </a:r>
          </a:p>
          <a:p>
            <a:pPr marL="812800" lvl="1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Effective planning</a:t>
            </a:r>
          </a:p>
          <a:p>
            <a:pPr marL="812800" lvl="1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Maximising social and economic benefits for the local community</a:t>
            </a:r>
          </a:p>
          <a:p>
            <a:pPr marL="812800" lvl="1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Enhancing cultural heritage</a:t>
            </a:r>
          </a:p>
          <a:p>
            <a:pPr marL="812800" lvl="1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Reduction of the negative impacts to the environment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Key „Players” and the main question – „Does everybody think the same?”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endParaRPr lang="en-GB" sz="1600" b="1" dirty="0" smtClean="0">
              <a:solidFill>
                <a:srgbClr val="786860"/>
              </a:solidFill>
              <a:latin typeface="Trebuchet MS" pitchFamily="34" charset="0"/>
            </a:endParaRPr>
          </a:p>
          <a:p>
            <a:pPr marL="812800" lvl="1" indent="-355600">
              <a:spcAft>
                <a:spcPts val="600"/>
              </a:spcAft>
              <a:buFont typeface="Arial" pitchFamily="34" charset="0"/>
              <a:buChar char="•"/>
            </a:pPr>
            <a:endParaRPr lang="en-GB" sz="1600" b="1" dirty="0" smtClean="0">
              <a:solidFill>
                <a:srgbClr val="786860"/>
              </a:solidFill>
              <a:latin typeface="Trebuchet MS" pitchFamily="34" charset="0"/>
            </a:endParaRPr>
          </a:p>
          <a:p>
            <a:pPr marL="812800" lvl="1" indent="-355600">
              <a:spcAft>
                <a:spcPts val="600"/>
              </a:spcAft>
              <a:buFont typeface="Arial" pitchFamily="34" charset="0"/>
              <a:buChar char="•"/>
            </a:pPr>
            <a:endParaRPr lang="en-GB" sz="1600" b="1" dirty="0" smtClean="0">
              <a:solidFill>
                <a:srgbClr val="786860"/>
              </a:solidFill>
              <a:latin typeface="Trebuchet MS" pitchFamily="34" charset="0"/>
            </a:endParaRP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endParaRPr lang="en-GB" sz="1600" b="1" dirty="0" smtClean="0">
              <a:solidFill>
                <a:srgbClr val="786860"/>
              </a:solidFill>
              <a:latin typeface="Trebuchet MS" pitchFamily="34" charset="0"/>
            </a:endParaRPr>
          </a:p>
          <a:p>
            <a:pPr marL="355600" indent="-355600">
              <a:buFont typeface="Arial" pitchFamily="34" charset="0"/>
              <a:buChar char="•"/>
            </a:pPr>
            <a:endParaRPr lang="en-GB" sz="1600" b="1" dirty="0" smtClean="0"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b="1" dirty="0" smtClean="0">
              <a:solidFill>
                <a:srgbClr val="FF0000"/>
              </a:solidFill>
              <a:latin typeface="Trebuchet MS" pitchFamily="34" charset="0"/>
            </a:endParaRPr>
          </a:p>
          <a:p>
            <a:pPr>
              <a:buFont typeface="Arial" pitchFamily="34" charset="0"/>
              <a:buChar char="•"/>
            </a:pPr>
            <a:endParaRPr lang="en-GB" sz="1600" b="1" dirty="0" smtClean="0">
              <a:latin typeface="Trebuchet MS" pitchFamily="34" charset="0"/>
            </a:endParaRPr>
          </a:p>
        </p:txBody>
      </p:sp>
      <p:sp>
        <p:nvSpPr>
          <p:cNvPr id="80898" name="AutoShape 2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0" name="AutoShape 4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2" name="AutoShape 6" descr="http://media.tumblr.com/tumblr_m96csqAw7K1r105v8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26" name="Picture 2" descr="http://ts4.mm.bing.net/th?id=H.4640635885518915&amp;pid=1.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3681046"/>
            <a:ext cx="2182500" cy="213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3.mm.bing.net/th?id=H.4872091656062282&amp;pid=1.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88" y="3687648"/>
            <a:ext cx="1776424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s4.mm.bing.net/th?id=H.4733256823342907&amp;pid=1.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824" y="3694250"/>
            <a:ext cx="1719838" cy="192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s3.mm.bing.net/th?id=H.4974840130504262&amp;pid=1.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311" y="3947777"/>
            <a:ext cx="2356880" cy="16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30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60020" y="0"/>
            <a:ext cx="8383979" cy="1033153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 rtlCol="0" anchor="t"/>
          <a:lstStyle/>
          <a:p>
            <a:pPr algn="ctr"/>
            <a:endParaRPr lang="hu-HU" sz="3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0649" y="0"/>
            <a:ext cx="8253352" cy="1033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 sz="1200" b="1" i="0" u="none" strike="noStrike" kern="1200" baseline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hu-HU" sz="2800" b="1" cap="all" dirty="0" smtClean="0">
                <a:solidFill>
                  <a:schemeClr val="bg1"/>
                </a:solidFill>
                <a:latin typeface="Trebuchet MS" pitchFamily="34" charset="0"/>
              </a:rPr>
              <a:t>THE TOURIST ASPECT</a:t>
            </a:r>
          </a:p>
        </p:txBody>
      </p:sp>
      <p:sp>
        <p:nvSpPr>
          <p:cNvPr id="8" name="Téglalap 7"/>
          <p:cNvSpPr/>
          <p:nvPr/>
        </p:nvSpPr>
        <p:spPr>
          <a:xfrm>
            <a:off x="733777" y="1325544"/>
            <a:ext cx="4822961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Living and working in a rapid environment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Well educated about new trends and most of the times ahead of the market 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Price and quality conscious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In theory is very eco-friendly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In reality – NOT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Seeks inventive products, thinks that sustainability refers to something that is preserved, yet offers time to time new things to explore</a:t>
            </a:r>
          </a:p>
        </p:txBody>
      </p:sp>
      <p:sp>
        <p:nvSpPr>
          <p:cNvPr id="80898" name="AutoShape 2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0" name="AutoShape 4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2" name="AutoShape 6" descr="http://media.tumblr.com/tumblr_m96csqAw7K1r105v8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2" descr="http://ts4.mm.bing.net/th?id=H.4640635885518915&amp;pid=1.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22" y="1852245"/>
            <a:ext cx="2978617" cy="291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90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60020" y="0"/>
            <a:ext cx="8383979" cy="1033153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 rtlCol="0" anchor="t"/>
          <a:lstStyle/>
          <a:p>
            <a:pPr algn="ctr"/>
            <a:endParaRPr lang="hu-HU" sz="3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0649" y="0"/>
            <a:ext cx="8253352" cy="1033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 sz="1200" b="1" i="0" u="none" strike="noStrike" kern="1200" baseline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hu-HU" sz="2800" b="1" cap="all" dirty="0" smtClean="0">
                <a:solidFill>
                  <a:schemeClr val="bg1"/>
                </a:solidFill>
                <a:latin typeface="Trebuchet MS" pitchFamily="34" charset="0"/>
              </a:rPr>
              <a:t>THE AUTHORITIES ASPECT</a:t>
            </a:r>
          </a:p>
        </p:txBody>
      </p:sp>
      <p:sp>
        <p:nvSpPr>
          <p:cNvPr id="8" name="Téglalap 7"/>
          <p:cNvSpPr/>
          <p:nvPr/>
        </p:nvSpPr>
        <p:spPr>
          <a:xfrm>
            <a:off x="733777" y="1278652"/>
            <a:ext cx="482296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Tourism shall generate 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employment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,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brings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tax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income</a:t>
            </a:r>
            <a:endParaRPr lang="en-GB" sz="1600" b="1" dirty="0" smtClean="0">
              <a:solidFill>
                <a:srgbClr val="786860"/>
              </a:solidFill>
              <a:latin typeface="Trebuchet MS" pitchFamily="34" charset="0"/>
            </a:endParaRP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Preserves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nature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and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enhances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low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impact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on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environment</a:t>
            </a:r>
            <a:endParaRPr lang="en-GB" sz="1600" b="1" dirty="0" smtClean="0">
              <a:solidFill>
                <a:srgbClr val="786860"/>
              </a:solidFill>
              <a:latin typeface="Trebuchet MS" pitchFamily="34" charset="0"/>
            </a:endParaRP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Through the multiplier effect it generates income for other sectors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Through increased visitation it attracts investment (more into tourism)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General economic development attracts other investments and business visitation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The public sector alone will not solve the issue of developments and sustainability it needs the involvement of the private </a:t>
            </a:r>
            <a:r>
              <a:rPr lang="en-GB" sz="1600" b="1" dirty="0" err="1" smtClean="0">
                <a:solidFill>
                  <a:srgbClr val="786860"/>
                </a:solidFill>
                <a:latin typeface="Trebuchet MS" pitchFamily="34" charset="0"/>
              </a:rPr>
              <a:t>enterpreneurs</a:t>
            </a:r>
            <a:endParaRPr lang="en-GB" sz="1600" b="1" dirty="0" smtClean="0">
              <a:solidFill>
                <a:srgbClr val="786860"/>
              </a:solidFill>
              <a:latin typeface="Trebuchet MS" pitchFamily="34" charset="0"/>
            </a:endParaRP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The public sector can assist in creating the required laws and regulations </a:t>
            </a:r>
          </a:p>
        </p:txBody>
      </p:sp>
      <p:sp>
        <p:nvSpPr>
          <p:cNvPr id="80898" name="AutoShape 2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0" name="AutoShape 4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2" name="AutoShape 6" descr="http://media.tumblr.com/tumblr_m96csqAw7K1r105v8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0" name="Picture 4" descr="http://ts3.mm.bing.net/th?id=H.4872091656062282&amp;pid=1.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56" y="1770056"/>
            <a:ext cx="2653285" cy="288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33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60020" y="0"/>
            <a:ext cx="8383979" cy="1033153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 rtlCol="0" anchor="t"/>
          <a:lstStyle/>
          <a:p>
            <a:pPr algn="ctr"/>
            <a:endParaRPr lang="hu-HU" sz="3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0649" y="0"/>
            <a:ext cx="8253352" cy="1033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 sz="1200" b="1" i="0" u="none" strike="noStrike" kern="1200" baseline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hu-HU" sz="2800" b="1" cap="all" dirty="0" smtClean="0">
                <a:solidFill>
                  <a:schemeClr val="bg1"/>
                </a:solidFill>
                <a:latin typeface="Trebuchet MS" pitchFamily="34" charset="0"/>
              </a:rPr>
              <a:t>THE INVESTOR ASPECT</a:t>
            </a:r>
          </a:p>
        </p:txBody>
      </p:sp>
      <p:sp>
        <p:nvSpPr>
          <p:cNvPr id="8" name="Téglalap 7"/>
          <p:cNvSpPr/>
          <p:nvPr/>
        </p:nvSpPr>
        <p:spPr>
          <a:xfrm>
            <a:off x="733777" y="1325544"/>
            <a:ext cx="4822961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Seeks support from authorities 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f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o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r 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the legal and permitting process for the project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Seeks tax incentives 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Wants as little hassle with the development and operation as possible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Wishes to see that taxes paid from its operating entity are partially returned to tourism (speaking about </a:t>
            </a:r>
            <a:r>
              <a:rPr lang="en-GB" sz="1600" b="1" dirty="0" err="1" smtClean="0">
                <a:solidFill>
                  <a:srgbClr val="786860"/>
                </a:solidFill>
                <a:latin typeface="Trebuchet MS" pitchFamily="34" charset="0"/>
              </a:rPr>
              <a:t>inves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t</a:t>
            </a:r>
            <a:r>
              <a:rPr lang="en-GB" sz="1600" b="1" dirty="0" err="1" smtClean="0">
                <a:solidFill>
                  <a:srgbClr val="786860"/>
                </a:solidFill>
                <a:latin typeface="Trebuchet MS" pitchFamily="34" charset="0"/>
              </a:rPr>
              <a:t>ments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made into tourism only)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To save operational costs developers have </a:t>
            </a:r>
            <a:r>
              <a:rPr lang="hu-HU" sz="1600" b="1" dirty="0" err="1">
                <a:solidFill>
                  <a:srgbClr val="786860"/>
                </a:solidFill>
                <a:latin typeface="Trebuchet MS" pitchFamily="34" charset="0"/>
              </a:rPr>
              <a:t>b</a:t>
            </a:r>
            <a:r>
              <a:rPr lang="en-GB" sz="1600" b="1" dirty="0" err="1" smtClean="0">
                <a:solidFill>
                  <a:srgbClr val="786860"/>
                </a:solidFill>
                <a:latin typeface="Trebuchet MS" pitchFamily="34" charset="0"/>
              </a:rPr>
              <a:t>ecome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very GREEN oriented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Says open for public and private 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partner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s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hips 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but lets operation manage this (though pays the costs)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The major indicator they care about is ROI and ROE</a:t>
            </a:r>
          </a:p>
        </p:txBody>
      </p:sp>
      <p:sp>
        <p:nvSpPr>
          <p:cNvPr id="80898" name="AutoShape 2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0" name="AutoShape 4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2" name="AutoShape 6" descr="http://media.tumblr.com/tumblr_m96csqAw7K1r105v8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6" descr="http://ts4.mm.bing.net/th?id=H.4733256823342907&amp;pid=1.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08" y="1795111"/>
            <a:ext cx="2691394" cy="301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8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60020" y="0"/>
            <a:ext cx="8383979" cy="1033153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 rtlCol="0" anchor="t"/>
          <a:lstStyle/>
          <a:p>
            <a:pPr algn="ctr"/>
            <a:endParaRPr lang="hu-HU" sz="3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0649" y="0"/>
            <a:ext cx="8253352" cy="1033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 sz="1200" b="1" i="0" u="none" strike="noStrike" kern="1200" baseline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hu-HU" sz="2800" b="1" cap="all" dirty="0" smtClean="0">
                <a:solidFill>
                  <a:schemeClr val="bg1"/>
                </a:solidFill>
                <a:latin typeface="Trebuchet MS" pitchFamily="34" charset="0"/>
              </a:rPr>
              <a:t>THE HOTELIER/SERVICE PROVIDER ASPECT</a:t>
            </a:r>
          </a:p>
        </p:txBody>
      </p:sp>
      <p:sp>
        <p:nvSpPr>
          <p:cNvPr id="8" name="Téglalap 7"/>
          <p:cNvSpPr/>
          <p:nvPr/>
        </p:nvSpPr>
        <p:spPr>
          <a:xfrm>
            <a:off x="733777" y="1325544"/>
            <a:ext cx="4822961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Cooperation is very important from them –yet in a challenging market players tend to exceed the borders of competition (undercutting)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Cooperation with other non competitive service providers became a major focal point – program creation, extend average stay, decrease seasonality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Sustaining position – this is what they understand and see from </a:t>
            </a:r>
            <a:r>
              <a:rPr lang="en-GB" sz="1600" b="1" dirty="0" err="1" smtClean="0">
                <a:solidFill>
                  <a:srgbClr val="786860"/>
                </a:solidFill>
                <a:latin typeface="Trebuchet MS" pitchFamily="34" charset="0"/>
              </a:rPr>
              <a:t>th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e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word sustainability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Keen to see that tax incomes are returned to the sector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Environment conscious since GOING GREEN saves money</a:t>
            </a:r>
          </a:p>
        </p:txBody>
      </p:sp>
      <p:sp>
        <p:nvSpPr>
          <p:cNvPr id="80898" name="AutoShape 2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0" name="AutoShape 4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2" name="AutoShape 6" descr="http://media.tumblr.com/tumblr_m96csqAw7K1r105v8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9" name="Picture 8" descr="http://ts3.mm.bing.net/th?id=H.4974840130504262&amp;pid=1.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66" y="2368550"/>
            <a:ext cx="3179244" cy="225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2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60020" y="0"/>
            <a:ext cx="8383979" cy="1033153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 rtlCol="0" anchor="t"/>
          <a:lstStyle/>
          <a:p>
            <a:pPr algn="ctr"/>
            <a:endParaRPr lang="hu-HU" sz="3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0649" y="0"/>
            <a:ext cx="8253352" cy="1033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 sz="1200" b="1" i="0" u="none" strike="noStrike" kern="1200" baseline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hu-HU" sz="2800" b="1" cap="all" dirty="0" smtClean="0">
                <a:solidFill>
                  <a:schemeClr val="bg1"/>
                </a:solidFill>
                <a:latin typeface="Trebuchet MS" pitchFamily="34" charset="0"/>
              </a:rPr>
              <a:t>THE LOCAL RESIDENT ASPECT</a:t>
            </a:r>
          </a:p>
        </p:txBody>
      </p:sp>
      <p:sp>
        <p:nvSpPr>
          <p:cNvPr id="8" name="Téglalap 7"/>
          <p:cNvSpPr/>
          <p:nvPr/>
        </p:nvSpPr>
        <p:spPr>
          <a:xfrm>
            <a:off x="733777" y="1829633"/>
            <a:ext cx="4822961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Natural Questions: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Why is it good for me?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Can </a:t>
            </a:r>
            <a:r>
              <a:rPr lang="en-GB" sz="1600" b="1" dirty="0" err="1" smtClean="0">
                <a:solidFill>
                  <a:srgbClr val="786860"/>
                </a:solidFill>
                <a:latin typeface="Trebuchet MS" pitchFamily="34" charset="0"/>
              </a:rPr>
              <a:t>i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 keep my job?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What is the correlation between improving infrastructure, city parks and tourism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?</a:t>
            </a:r>
            <a:endParaRPr lang="en-GB" sz="1600" b="1" dirty="0" smtClean="0">
              <a:solidFill>
                <a:srgbClr val="786860"/>
              </a:solidFill>
              <a:latin typeface="Trebuchet MS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‚Mature Questions’: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How can </a:t>
            </a:r>
            <a:r>
              <a:rPr lang="en-GB" sz="1600" b="1" dirty="0" err="1" smtClean="0">
                <a:solidFill>
                  <a:srgbClr val="786860"/>
                </a:solidFill>
                <a:latin typeface="Trebuchet MS" pitchFamily="34" charset="0"/>
              </a:rPr>
              <a:t>i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 become part of this?</a:t>
            </a: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How can </a:t>
            </a:r>
            <a:r>
              <a:rPr lang="en-GB" sz="1600" b="1" dirty="0" err="1" smtClean="0">
                <a:solidFill>
                  <a:srgbClr val="786860"/>
                </a:solidFill>
                <a:latin typeface="Trebuchet MS" pitchFamily="34" charset="0"/>
              </a:rPr>
              <a:t>i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 more benefit from the positive impacts of tourism? </a:t>
            </a:r>
            <a:endParaRPr lang="hu-HU" sz="1600" b="1" dirty="0" smtClean="0">
              <a:solidFill>
                <a:srgbClr val="786860"/>
              </a:solidFill>
              <a:latin typeface="Trebuchet MS" pitchFamily="34" charset="0"/>
            </a:endParaRPr>
          </a:p>
          <a:p>
            <a:pPr marL="355600" indent="-355600">
              <a:spcAft>
                <a:spcPts val="600"/>
              </a:spcAft>
              <a:buFont typeface="Arial" pitchFamily="34" charset="0"/>
              <a:buChar char="•"/>
            </a:pP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Will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an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approach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for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sustainability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make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life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much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environment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friendly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?</a:t>
            </a:r>
            <a:endParaRPr lang="en-GB" sz="1600" b="1" dirty="0" smtClean="0">
              <a:solidFill>
                <a:srgbClr val="786860"/>
              </a:solidFill>
              <a:latin typeface="Trebuchet MS" pitchFamily="34" charset="0"/>
            </a:endParaRPr>
          </a:p>
          <a:p>
            <a:pPr>
              <a:spcAft>
                <a:spcPts val="1800"/>
              </a:spcAft>
            </a:pPr>
            <a:endParaRPr lang="en-GB" sz="1600" b="1" dirty="0" smtClean="0">
              <a:solidFill>
                <a:srgbClr val="786860"/>
              </a:solidFill>
              <a:latin typeface="Trebuchet MS" pitchFamily="34" charset="0"/>
            </a:endParaRPr>
          </a:p>
        </p:txBody>
      </p:sp>
      <p:sp>
        <p:nvSpPr>
          <p:cNvPr id="80898" name="AutoShape 2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0" name="AutoShape 4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2" name="AutoShape 6" descr="http://media.tumblr.com/tumblr_m96csqAw7K1r105v8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0" name="Picture 2" descr="http://ts3.mm.bing.net/th?id=H.4750256327100174&amp;pid=1.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838" y="1471246"/>
            <a:ext cx="31813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1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760020" y="0"/>
            <a:ext cx="8383979" cy="1033153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 rtlCol="0" anchor="t"/>
          <a:lstStyle/>
          <a:p>
            <a:pPr algn="ctr"/>
            <a:endParaRPr lang="hu-HU" sz="34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0649" y="0"/>
            <a:ext cx="8253352" cy="1033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 sz="1200" b="1" i="0" u="none" strike="noStrike" kern="1200" baseline="0">
                <a:solidFill>
                  <a:prstClr val="black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hu-HU" sz="2800" b="1" cap="all" dirty="0" smtClean="0">
                <a:solidFill>
                  <a:schemeClr val="bg1"/>
                </a:solidFill>
                <a:latin typeface="Trebuchet MS" pitchFamily="34" charset="0"/>
              </a:rPr>
              <a:t>SUMMARY AND CHALLENGES</a:t>
            </a:r>
          </a:p>
        </p:txBody>
      </p:sp>
      <p:sp>
        <p:nvSpPr>
          <p:cNvPr id="8" name="Téglalap 7"/>
          <p:cNvSpPr/>
          <p:nvPr/>
        </p:nvSpPr>
        <p:spPr>
          <a:xfrm>
            <a:off x="758038" y="1332866"/>
            <a:ext cx="780753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A common understanding –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select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phrases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everyone understands 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Reducing seasonality – shall be afraid of it anyway?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Improve the quality of jobs – are all employees proud to be in this sector?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Community prosperity – is our community understands what tourism generates to all local residents?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Minimising pollution and waste – how do we keep our environment green but still have demand?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Value natural and cultural heritage – be proud of what we have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Holiday for everyone – find your niche market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Be inventive – keep the destination innovative all times to attract new tourists and generate return guests</a:t>
            </a: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Watch </a:t>
            </a:r>
            <a:r>
              <a:rPr lang="en-GB" sz="1600" b="1" dirty="0" err="1" smtClean="0">
                <a:solidFill>
                  <a:srgbClr val="786860"/>
                </a:solidFill>
                <a:latin typeface="Trebuchet MS" pitchFamily="34" charset="0"/>
              </a:rPr>
              <a:t>Tripadvisor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 – a positive comment is your base for </a:t>
            </a:r>
            <a:r>
              <a:rPr lang="en-GB" sz="1600" b="1" dirty="0" smtClean="0">
                <a:solidFill>
                  <a:srgbClr val="786860"/>
                </a:solidFill>
                <a:latin typeface="Trebuchet MS" pitchFamily="34" charset="0"/>
              </a:rPr>
              <a:t>sustainability</a:t>
            </a:r>
            <a:endParaRPr lang="hu-HU" sz="1600" b="1" dirty="0" smtClean="0">
              <a:solidFill>
                <a:srgbClr val="786860"/>
              </a:solidFill>
              <a:latin typeface="Trebuchet MS" pitchFamily="34" charset="0"/>
            </a:endParaRPr>
          </a:p>
          <a:p>
            <a:pPr marL="355600" indent="-355600">
              <a:spcAft>
                <a:spcPts val="800"/>
              </a:spcAft>
              <a:buFont typeface="Arial" pitchFamily="34" charset="0"/>
              <a:buChar char="•"/>
            </a:pP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GO GREEN –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but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not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just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in</a:t>
            </a:r>
            <a:r>
              <a:rPr lang="hu-HU" sz="1600" b="1" dirty="0" smtClean="0">
                <a:solidFill>
                  <a:srgbClr val="786860"/>
                </a:solidFill>
                <a:latin typeface="Trebuchet MS" pitchFamily="34" charset="0"/>
              </a:rPr>
              <a:t> </a:t>
            </a:r>
            <a:r>
              <a:rPr lang="hu-HU" sz="1600" b="1" dirty="0" err="1" smtClean="0">
                <a:solidFill>
                  <a:srgbClr val="786860"/>
                </a:solidFill>
                <a:latin typeface="Trebuchet MS" pitchFamily="34" charset="0"/>
              </a:rPr>
              <a:t>words</a:t>
            </a:r>
            <a:endParaRPr lang="en-GB" sz="1600" b="1" dirty="0" smtClean="0">
              <a:solidFill>
                <a:srgbClr val="786860"/>
              </a:solidFill>
              <a:latin typeface="Trebuchet MS" pitchFamily="34" charset="0"/>
            </a:endParaRPr>
          </a:p>
        </p:txBody>
      </p:sp>
      <p:sp>
        <p:nvSpPr>
          <p:cNvPr id="80898" name="AutoShape 2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0" name="AutoShape 4" descr="http://marketingland.com/wp-content/ml-loads/2012/08/Screen-Shot-2012-08-08-at-6.27.36-AM.png"/>
          <p:cNvSpPr>
            <a:spLocks noChangeAspect="1" noChangeArrowheads="1"/>
          </p:cNvSpPr>
          <p:nvPr/>
        </p:nvSpPr>
        <p:spPr bwMode="auto">
          <a:xfrm>
            <a:off x="63500" y="-136525"/>
            <a:ext cx="4133850" cy="2505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0902" name="AutoShape 6" descr="http://media.tumblr.com/tumblr_m96csqAw7K1r105v8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10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866899"/>
            <a:ext cx="9144000" cy="4797630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80000" rIns="180000" bIns="180000" rtlCol="0" anchor="t"/>
          <a:lstStyle/>
          <a:p>
            <a:pPr algn="ctr"/>
            <a:endParaRPr lang="hu-HU" sz="34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6721" y="1721921"/>
            <a:ext cx="8715404" cy="6768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rPr>
              <a:t>THANK YOU FOR YOUR ATTENTION!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1413164" y="2375065"/>
            <a:ext cx="6317672" cy="3043602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1600" dirty="0" smtClean="0">
                <a:solidFill>
                  <a:schemeClr val="bg1"/>
                </a:solidFill>
                <a:latin typeface="Trebuchet MS" pitchFamily="34" charset="0"/>
              </a:rPr>
              <a:t>More </a:t>
            </a:r>
            <a:r>
              <a:rPr lang="hu-HU" sz="1600" dirty="0" err="1" smtClean="0">
                <a:solidFill>
                  <a:schemeClr val="bg1"/>
                </a:solidFill>
                <a:latin typeface="Trebuchet MS" pitchFamily="34" charset="0"/>
              </a:rPr>
              <a:t>information</a:t>
            </a:r>
            <a:r>
              <a:rPr lang="hu-HU" sz="1600" dirty="0" smtClean="0">
                <a:solidFill>
                  <a:schemeClr val="bg1"/>
                </a:solidFill>
                <a:latin typeface="Trebuchet MS" pitchFamily="34" charset="0"/>
              </a:rPr>
              <a:t>:</a:t>
            </a:r>
            <a:br>
              <a:rPr lang="hu-HU" sz="1600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hu-HU" sz="2000" dirty="0" smtClean="0">
                <a:solidFill>
                  <a:schemeClr val="bg1"/>
                </a:solidFill>
                <a:latin typeface="Trebuchet MS" pitchFamily="34" charset="0"/>
              </a:rPr>
              <a:t>Attila Hegedűs</a:t>
            </a:r>
            <a:br>
              <a:rPr lang="hu-HU" sz="2000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hu-HU" sz="1600" dirty="0" err="1" smtClean="0">
                <a:solidFill>
                  <a:schemeClr val="bg1"/>
                </a:solidFill>
                <a:latin typeface="Trebuchet MS" pitchFamily="34" charset="0"/>
              </a:rPr>
              <a:t>attila.hegedus</a:t>
            </a:r>
            <a:r>
              <a:rPr lang="hu-HU" sz="1600" dirty="0" smtClean="0">
                <a:solidFill>
                  <a:schemeClr val="bg1"/>
                </a:solidFill>
                <a:latin typeface="Trebuchet MS" pitchFamily="34" charset="0"/>
              </a:rPr>
              <a:t>@</a:t>
            </a:r>
            <a:r>
              <a:rPr lang="hu-HU" sz="1600" dirty="0" err="1" smtClean="0">
                <a:solidFill>
                  <a:schemeClr val="bg1"/>
                </a:solidFill>
                <a:latin typeface="Trebuchet MS" pitchFamily="34" charset="0"/>
              </a:rPr>
              <a:t>bdo.hu</a:t>
            </a:r>
            <a:r>
              <a:rPr lang="hu-HU" sz="1600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hu-HU" sz="1600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hu-HU" sz="1600" dirty="0" err="1" smtClean="0">
                <a:solidFill>
                  <a:schemeClr val="bg1"/>
                </a:solidFill>
                <a:latin typeface="Trebuchet MS" pitchFamily="34" charset="0"/>
              </a:rPr>
              <a:t>www.bdo.hu</a:t>
            </a:r>
            <a:endParaRPr lang="en-GB" sz="16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yéni tervezé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7413</TotalTime>
  <Words>631</Words>
  <Application>Microsoft Office PowerPoint</Application>
  <PresentationFormat>Diavetítés a képernyőre (4:3 oldalarány)</PresentationFormat>
  <Paragraphs>82</Paragraphs>
  <Slides>9</Slides>
  <Notes>9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9</vt:i4>
      </vt:variant>
    </vt:vector>
  </HeadingPairs>
  <TitlesOfParts>
    <vt:vector size="11" baseType="lpstr">
      <vt:lpstr>Office-téma</vt:lpstr>
      <vt:lpstr>Egyéni tervezés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More information: Attila Hegedűs attila.hegedus@bdo.hu www.bdo.hu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 platformok a szállásfoglalásban</dc:title>
  <cp:lastModifiedBy>Hegedűs Attila</cp:lastModifiedBy>
  <cp:revision>380</cp:revision>
  <dcterms:modified xsi:type="dcterms:W3CDTF">2013-06-06T07:59:23Z</dcterms:modified>
</cp:coreProperties>
</file>