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306" r:id="rId4"/>
    <p:sldId id="305" r:id="rId5"/>
    <p:sldId id="292" r:id="rId6"/>
    <p:sldId id="293" r:id="rId7"/>
    <p:sldId id="294" r:id="rId8"/>
    <p:sldId id="264" r:id="rId9"/>
    <p:sldId id="270" r:id="rId10"/>
    <p:sldId id="267" r:id="rId11"/>
    <p:sldId id="274" r:id="rId12"/>
    <p:sldId id="268" r:id="rId13"/>
    <p:sldId id="298" r:id="rId14"/>
    <p:sldId id="299" r:id="rId15"/>
    <p:sldId id="300" r:id="rId16"/>
    <p:sldId id="297" r:id="rId17"/>
    <p:sldId id="302" r:id="rId18"/>
    <p:sldId id="304" r:id="rId19"/>
    <p:sldId id="276" r:id="rId20"/>
    <p:sldId id="278" r:id="rId21"/>
    <p:sldId id="308" r:id="rId2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Alapértelmezett szakasz" id="{D322D7EA-CFD4-4A06-8934-8C23641D7816}">
          <p14:sldIdLst>
            <p14:sldId id="256"/>
            <p14:sldId id="258"/>
            <p14:sldId id="306"/>
            <p14:sldId id="305"/>
            <p14:sldId id="292"/>
            <p14:sldId id="293"/>
            <p14:sldId id="294"/>
            <p14:sldId id="264"/>
            <p14:sldId id="270"/>
            <p14:sldId id="267"/>
            <p14:sldId id="274"/>
            <p14:sldId id="268"/>
            <p14:sldId id="298"/>
            <p14:sldId id="299"/>
            <p14:sldId id="300"/>
            <p14:sldId id="297"/>
            <p14:sldId id="302"/>
            <p14:sldId id="304"/>
            <p14:sldId id="276"/>
            <p14:sldId id="278"/>
            <p14:sldId id="308"/>
            <p14:sldId id="2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émeth Antal" initials="N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CC66"/>
    <a:srgbClr val="407A36"/>
    <a:srgbClr val="3BA7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818" autoAdjust="0"/>
    <p:restoredTop sz="91017" autoAdjust="0"/>
  </p:normalViewPr>
  <p:slideViewPr>
    <p:cSldViewPr>
      <p:cViewPr>
        <p:scale>
          <a:sx n="70" d="100"/>
          <a:sy n="70" d="100"/>
        </p:scale>
        <p:origin x="-89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rsi\Desktop\Vonalh_prezi_DIAK_20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vonal2013\vonalhuzas_ppt_201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ducatio\userdata\documents\orsi\My%20Documents\munka\vonal2013\vonalhuzas_ppt_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vonal2013\vonalhuzas_ppt_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400" baseline="0"/>
      </a:pPr>
      <a:endParaRPr lang="hu-H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7197594050743692"/>
          <c:y val="0.15509259259259295"/>
          <c:w val="0.55766622922134668"/>
          <c:h val="0.7731481481481484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9238188976377953E-2"/>
                  <c:y val="-2.5784120734908135E-2"/>
                </c:manualLayout>
              </c:layout>
              <c:showVal val="1"/>
            </c:dLbl>
            <c:dLbl>
              <c:idx val="1"/>
              <c:layout>
                <c:manualLayout>
                  <c:x val="-4.7451662292213509E-2"/>
                  <c:y val="5.911271507728203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Val val="1"/>
            <c:showLeaderLines val="1"/>
          </c:dLbls>
          <c:cat>
            <c:strRef>
              <c:f>'2. dia'!$A$9:$A$10</c:f>
              <c:strCache>
                <c:ptCount val="2"/>
                <c:pt idx="0">
                  <c:v>Nem nyert felvételt</c:v>
                </c:pt>
                <c:pt idx="1">
                  <c:v>Felvételt nyert</c:v>
                </c:pt>
              </c:strCache>
            </c:strRef>
          </c:cat>
          <c:val>
            <c:numRef>
              <c:f>'2. dia'!$B$9:$B$10</c:f>
              <c:numCache>
                <c:formatCode>0.0%</c:formatCode>
                <c:ptCount val="2"/>
                <c:pt idx="0">
                  <c:v>0.24400000000000016</c:v>
                </c:pt>
                <c:pt idx="1">
                  <c:v>0.75600000000000078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9.6062554680664894E-2"/>
          <c:y val="2.748505395158941E-2"/>
          <c:w val="0.75115966754155816"/>
          <c:h val="0.15799285505978436"/>
        </c:manualLayout>
      </c:layout>
      <c:txPr>
        <a:bodyPr/>
        <a:lstStyle/>
        <a:p>
          <a:pPr>
            <a:defRPr sz="1200" b="1"/>
          </a:pPr>
          <a:endParaRPr lang="hu-H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'2. dia'!$H$2:$H$5</c:f>
              <c:strCache>
                <c:ptCount val="4"/>
                <c:pt idx="0">
                  <c:v>Felsőoktatási szakképzés  4544 fő</c:v>
                </c:pt>
                <c:pt idx="1">
                  <c:v>Alap 48 914 fő</c:v>
                </c:pt>
                <c:pt idx="2">
                  <c:v>Osztatlan  5718 fő</c:v>
                </c:pt>
                <c:pt idx="3">
                  <c:v>Mester  12983 fő</c:v>
                </c:pt>
              </c:strCache>
            </c:strRef>
          </c:cat>
          <c:val>
            <c:numRef>
              <c:f>'2. dia'!$I$2:$I$5</c:f>
              <c:numCache>
                <c:formatCode>General</c:formatCode>
                <c:ptCount val="4"/>
                <c:pt idx="0">
                  <c:v>4544</c:v>
                </c:pt>
                <c:pt idx="1">
                  <c:v>48914</c:v>
                </c:pt>
                <c:pt idx="2">
                  <c:v>5718</c:v>
                </c:pt>
                <c:pt idx="3">
                  <c:v>12983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533420822397278"/>
          <c:y val="7.5669291338582731E-2"/>
          <c:w val="0.38466579177602833"/>
          <c:h val="0.65884660250802163"/>
        </c:manualLayout>
      </c:layout>
      <c:txPr>
        <a:bodyPr/>
        <a:lstStyle/>
        <a:p>
          <a:pPr>
            <a:defRPr sz="1200" b="1"/>
          </a:pPr>
          <a:endParaRPr lang="hu-HU"/>
        </a:p>
      </c:txPr>
    </c:legend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lineChart>
        <c:grouping val="standard"/>
        <c:ser>
          <c:idx val="0"/>
          <c:order val="0"/>
          <c:tx>
            <c:strRef>
              <c:f>'7 .dia'!$B$27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'7 .dia'!$A$28:$A$33</c:f>
              <c:strCache>
                <c:ptCount val="6"/>
                <c:pt idx="0">
                  <c:v>200 - 299</c:v>
                </c:pt>
                <c:pt idx="1">
                  <c:v>300 - 399</c:v>
                </c:pt>
                <c:pt idx="2">
                  <c:v>400 - 439</c:v>
                </c:pt>
                <c:pt idx="3">
                  <c:v>440 - 459</c:v>
                </c:pt>
                <c:pt idx="4">
                  <c:v>460 - 480</c:v>
                </c:pt>
                <c:pt idx="5">
                  <c:v>481-500</c:v>
                </c:pt>
              </c:strCache>
            </c:strRef>
          </c:cat>
          <c:val>
            <c:numRef>
              <c:f>'7 .dia'!$B$28:$B$33</c:f>
              <c:numCache>
                <c:formatCode>0.00</c:formatCode>
                <c:ptCount val="6"/>
                <c:pt idx="0">
                  <c:v>22.187822497420033</c:v>
                </c:pt>
                <c:pt idx="1">
                  <c:v>55.108359133126996</c:v>
                </c:pt>
                <c:pt idx="2">
                  <c:v>20.123839009287927</c:v>
                </c:pt>
                <c:pt idx="3">
                  <c:v>2.3735810113519129</c:v>
                </c:pt>
                <c:pt idx="4">
                  <c:v>0.20639834881320973</c:v>
                </c:pt>
              </c:numCache>
            </c:numRef>
          </c:val>
        </c:ser>
        <c:ser>
          <c:idx val="1"/>
          <c:order val="1"/>
          <c:tx>
            <c:strRef>
              <c:f>'7 .dia'!$C$27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'7 .dia'!$A$28:$A$33</c:f>
              <c:strCache>
                <c:ptCount val="6"/>
                <c:pt idx="0">
                  <c:v>200 - 299</c:v>
                </c:pt>
                <c:pt idx="1">
                  <c:v>300 - 399</c:v>
                </c:pt>
                <c:pt idx="2">
                  <c:v>400 - 439</c:v>
                </c:pt>
                <c:pt idx="3">
                  <c:v>440 - 459</c:v>
                </c:pt>
                <c:pt idx="4">
                  <c:v>460 - 480</c:v>
                </c:pt>
                <c:pt idx="5">
                  <c:v>481-500</c:v>
                </c:pt>
              </c:strCache>
            </c:strRef>
          </c:cat>
          <c:val>
            <c:numRef>
              <c:f>'7 .dia'!$C$28:$C$33</c:f>
              <c:numCache>
                <c:formatCode>0.00</c:formatCode>
                <c:ptCount val="6"/>
                <c:pt idx="0">
                  <c:v>19.28205128205126</c:v>
                </c:pt>
                <c:pt idx="1">
                  <c:v>60.410256410256338</c:v>
                </c:pt>
                <c:pt idx="2">
                  <c:v>18.564102564102566</c:v>
                </c:pt>
                <c:pt idx="3">
                  <c:v>1.641025641025641</c:v>
                </c:pt>
                <c:pt idx="4">
                  <c:v>0.10256410256410264</c:v>
                </c:pt>
              </c:numCache>
            </c:numRef>
          </c:val>
        </c:ser>
        <c:ser>
          <c:idx val="2"/>
          <c:order val="2"/>
          <c:tx>
            <c:strRef>
              <c:f>'7 .dia'!$D$27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cat>
            <c:strRef>
              <c:f>'7 .dia'!$A$28:$A$33</c:f>
              <c:strCache>
                <c:ptCount val="6"/>
                <c:pt idx="0">
                  <c:v>200 - 299</c:v>
                </c:pt>
                <c:pt idx="1">
                  <c:v>300 - 399</c:v>
                </c:pt>
                <c:pt idx="2">
                  <c:v>400 - 439</c:v>
                </c:pt>
                <c:pt idx="3">
                  <c:v>440 - 459</c:v>
                </c:pt>
                <c:pt idx="4">
                  <c:v>460 - 480</c:v>
                </c:pt>
                <c:pt idx="5">
                  <c:v>481-500</c:v>
                </c:pt>
              </c:strCache>
            </c:strRef>
          </c:cat>
          <c:val>
            <c:numRef>
              <c:f>'7 .dia'!$D$28:$D$33</c:f>
              <c:numCache>
                <c:formatCode>0.00</c:formatCode>
                <c:ptCount val="6"/>
                <c:pt idx="0">
                  <c:v>27.965043695380732</c:v>
                </c:pt>
                <c:pt idx="1">
                  <c:v>50.561797752808992</c:v>
                </c:pt>
                <c:pt idx="2">
                  <c:v>17.977528089887642</c:v>
                </c:pt>
                <c:pt idx="3">
                  <c:v>1.6229712858926331</c:v>
                </c:pt>
                <c:pt idx="4">
                  <c:v>1.8726591760299627</c:v>
                </c:pt>
              </c:numCache>
            </c:numRef>
          </c:val>
        </c:ser>
        <c:ser>
          <c:idx val="3"/>
          <c:order val="3"/>
          <c:tx>
            <c:strRef>
              <c:f>'7 .dia'!$E$27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'7 .dia'!$A$28:$A$33</c:f>
              <c:strCache>
                <c:ptCount val="6"/>
                <c:pt idx="0">
                  <c:v>200 - 299</c:v>
                </c:pt>
                <c:pt idx="1">
                  <c:v>300 - 399</c:v>
                </c:pt>
                <c:pt idx="2">
                  <c:v>400 - 439</c:v>
                </c:pt>
                <c:pt idx="3">
                  <c:v>440 - 459</c:v>
                </c:pt>
                <c:pt idx="4">
                  <c:v>460 - 480</c:v>
                </c:pt>
                <c:pt idx="5">
                  <c:v>481-500</c:v>
                </c:pt>
              </c:strCache>
            </c:strRef>
          </c:cat>
          <c:val>
            <c:numRef>
              <c:f>'7 .dia'!$E$28:$E$33</c:f>
              <c:numCache>
                <c:formatCode>General</c:formatCode>
                <c:ptCount val="6"/>
                <c:pt idx="0">
                  <c:v>40.200000000000003</c:v>
                </c:pt>
                <c:pt idx="1">
                  <c:v>41.1</c:v>
                </c:pt>
                <c:pt idx="2">
                  <c:v>8.5</c:v>
                </c:pt>
                <c:pt idx="3">
                  <c:v>4.5</c:v>
                </c:pt>
                <c:pt idx="4">
                  <c:v>5.2</c:v>
                </c:pt>
                <c:pt idx="5">
                  <c:v>0.2</c:v>
                </c:pt>
              </c:numCache>
            </c:numRef>
          </c:val>
        </c:ser>
        <c:marker val="1"/>
        <c:axId val="81466496"/>
        <c:axId val="81468032"/>
      </c:lineChart>
      <c:catAx>
        <c:axId val="81466496"/>
        <c:scaling>
          <c:orientation val="minMax"/>
        </c:scaling>
        <c:axPos val="b"/>
        <c:tickLblPos val="nextTo"/>
        <c:crossAx val="81468032"/>
        <c:crosses val="autoZero"/>
        <c:auto val="1"/>
        <c:lblAlgn val="ctr"/>
        <c:lblOffset val="100"/>
      </c:catAx>
      <c:valAx>
        <c:axId val="81468032"/>
        <c:scaling>
          <c:orientation val="minMax"/>
        </c:scaling>
        <c:axPos val="l"/>
        <c:majorGridlines/>
        <c:numFmt formatCode="0.00" sourceLinked="1"/>
        <c:tickLblPos val="nextTo"/>
        <c:crossAx val="8146649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0.48824</cdr:x>
      <cdr:y>0.73499</cdr:y>
    </cdr:from>
    <cdr:to>
      <cdr:x>0.91349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232248" y="2016224"/>
          <a:ext cx="1944216" cy="726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0.44099</cdr:x>
      <cdr:y>0.78749</cdr:y>
    </cdr:from>
    <cdr:to>
      <cdr:x>1</cdr:x>
      <cdr:y>1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016224" y="2160240"/>
          <a:ext cx="2555776" cy="58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200" b="1" dirty="0" smtClean="0"/>
            <a:t>Felvettek képzésszint szerint</a:t>
          </a:r>
          <a:endParaRPr lang="hu-HU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2F542E-A99A-4D7E-A23B-FC4554BF1FB0}" type="datetimeFigureOut">
              <a:rPr lang="hu-HU"/>
              <a:pPr>
                <a:defRPr/>
              </a:pPr>
              <a:t>2013.07.25.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577880-A2D8-4C1E-B0D6-26C155D0CFF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7469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52E35F-1E96-443F-B70E-D20041ED7FF8}" type="datetimeFigureOut">
              <a:rPr lang="hu-HU"/>
              <a:pPr>
                <a:defRPr/>
              </a:pPr>
              <a:t>2013.07.25.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4CE82A-CC7F-4CB1-BC4F-3E3ACB1C612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657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8916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b="1" dirty="0" smtClean="0"/>
              <a:t>Az AONÁ képzésre első helyen jelentkezők körében a gépészmérnök szak lett az első, az első négy</a:t>
            </a:r>
            <a:r>
              <a:rPr lang="hu-HU" sz="1600" b="1" baseline="0" dirty="0" smtClean="0"/>
              <a:t> helyen ugyanazokat a szakokat találjuk, mint tavaly</a:t>
            </a:r>
            <a:r>
              <a:rPr lang="hu-HU" sz="1600" b="1" dirty="0" smtClean="0"/>
              <a:t>.</a:t>
            </a:r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A94595-7C7D-4EA4-B0EE-341AC42E0916}" type="slidenum">
              <a:rPr lang="hu-HU"/>
              <a:pPr eaLnBrk="1" hangingPunct="1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05392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osztatlan tanárszakokra felvettek közül legtöbben magyar és történelem,</a:t>
            </a:r>
            <a:r>
              <a:rPr lang="hu-HU" baseline="0" dirty="0" smtClean="0"/>
              <a:t> valamint fizika-matematika szakpárra kerültek be.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5007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400" dirty="0" smtClean="0"/>
              <a:t>Az idei</a:t>
            </a:r>
            <a:r>
              <a:rPr lang="hu-HU" sz="1400" baseline="0" dirty="0" smtClean="0"/>
              <a:t> évben a tavalyitól eltérő módon csak on-line módon lehet jelentkezni a pótfelvételi eljárás során!</a:t>
            </a:r>
            <a:endParaRPr lang="hu-HU" sz="1400" dirty="0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BCFC84-5FE6-4861-A3E4-AA4DC889C908}" type="slidenum">
              <a:rPr lang="hu-HU"/>
              <a:pPr eaLnBrk="1" hangingPunct="1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584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400" dirty="0" smtClean="0"/>
              <a:t>Az idei</a:t>
            </a:r>
            <a:r>
              <a:rPr lang="hu-HU" sz="1400" baseline="0" dirty="0" smtClean="0"/>
              <a:t> évben a tavalyitól eltérő módon csak on-line módon lehet jelentkezni a pótfelvételi eljárás során!</a:t>
            </a:r>
            <a:endParaRPr lang="hu-HU" sz="1400" dirty="0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BCFC84-5FE6-4861-A3E4-AA4DC889C908}" type="slidenum">
              <a:rPr lang="hu-HU"/>
              <a:pPr eaLnBrk="1" hangingPunct="1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5849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z="1600" b="1" dirty="0" smtClean="0">
              <a:solidFill>
                <a:srgbClr val="FF0000"/>
              </a:solidFill>
            </a:endParaRPr>
          </a:p>
          <a:p>
            <a:endParaRPr lang="hu-HU" sz="1600" b="1" dirty="0" smtClean="0">
              <a:solidFill>
                <a:srgbClr val="FF0000"/>
              </a:solidFill>
            </a:endParaRPr>
          </a:p>
          <a:p>
            <a:endParaRPr lang="hu-HU" sz="1600" b="1" dirty="0" smtClean="0">
              <a:solidFill>
                <a:srgbClr val="FF0000"/>
              </a:solidFill>
            </a:endParaRPr>
          </a:p>
          <a:p>
            <a:r>
              <a:rPr lang="hu-HU" sz="1600" b="1" dirty="0" smtClean="0">
                <a:solidFill>
                  <a:srgbClr val="FF0000"/>
                </a:solidFill>
              </a:rPr>
              <a:t>A tavalyi évhez képest kis mértékben nőttek a bejutási esélyek, idén a jelentkezők közel háromnegyede nyert felvételt magyarországi felsőoktatási intézménybe.</a:t>
            </a:r>
          </a:p>
          <a:p>
            <a:endParaRPr lang="hu-HU" sz="1600" b="1" dirty="0" smtClean="0">
              <a:solidFill>
                <a:srgbClr val="FF0000"/>
              </a:solidFill>
            </a:endParaRPr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28C594-7446-4182-8BD1-6E407886BBE7}" type="slidenum">
              <a:rPr lang="hu-HU"/>
              <a:pPr eaLnBrk="1" hangingPunct="1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35887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b="1" dirty="0" smtClean="0"/>
              <a:t>A jelentkezők  55%-át az első helyen megjelölt helyre vették fel. </a:t>
            </a:r>
            <a:endParaRPr lang="hu-HU" sz="1600" b="1" dirty="0" smtClean="0">
              <a:solidFill>
                <a:srgbClr val="FF0000"/>
              </a:solidFill>
            </a:endParaRPr>
          </a:p>
        </p:txBody>
      </p:sp>
      <p:sp>
        <p:nvSpPr>
          <p:cNvPr id="297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BFAF30-852B-49CC-8A96-37F08A8D120C}" type="slidenum">
              <a:rPr lang="hu-HU"/>
              <a:pPr eaLnBrk="1" hangingPunct="1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1223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tavalyi évhez képest valamivel (több</a:t>
            </a:r>
            <a:r>
              <a:rPr lang="hu-HU" baseline="0" dirty="0" smtClean="0"/>
              <a:t> mint 2500 fővel) többen kerültek be állami ösztöndíjas képzésre.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56666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b="1" smtClean="0"/>
              <a:t>A maximális pontszám megváltozott, a 300 és 399 pont közötti értéket elért jelentkezők aránya megnőtt, a 400 és 439 közöttieké csökkent.</a:t>
            </a:r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1B58DE-E4E9-4CA9-9957-84A67412BD24}" type="slidenum">
              <a:rPr lang="hu-HU"/>
              <a:pPr eaLnBrk="1" hangingPunct="1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6508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b="1" dirty="0" smtClean="0"/>
              <a:t>A legalább öt főt felvett AONÁ képzéseket tekintve a legmagasabb ponthatár (a 16 rögzített ponthatárú szakot nem tekintve) az NKE-KTK nemzetközi igazgatási szakán alakult ki. A legmagasabb  ponthatárú képzések</a:t>
            </a:r>
            <a:r>
              <a:rPr lang="hu-HU" sz="1600" b="1" baseline="0" dirty="0" smtClean="0"/>
              <a:t> között négy pszichológia képzés is szerepel.</a:t>
            </a:r>
            <a:endParaRPr lang="hu-HU" sz="1600" b="1" dirty="0" smtClean="0"/>
          </a:p>
          <a:p>
            <a:endParaRPr lang="hu-HU" sz="1600" b="1" dirty="0" smtClean="0"/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822182-FCF1-4516-A0B7-71E71E7618B1}" type="slidenum">
              <a:rPr lang="hu-HU"/>
              <a:pPr eaLnBrk="1" hangingPunct="1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015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b="1" dirty="0" smtClean="0"/>
              <a:t>Az AONÁ „jelentkezői top10”</a:t>
            </a:r>
            <a:r>
              <a:rPr lang="hu-HU" sz="1600" b="1" dirty="0" err="1" smtClean="0"/>
              <a:t>-ben</a:t>
            </a:r>
            <a:r>
              <a:rPr lang="hu-HU" sz="1600" b="1" dirty="0" smtClean="0"/>
              <a:t> nagyrészt a tavalyi listavezetőket találjuk, új intézmény a top10-ben a BGF. A DE és a BME a tavalyi</a:t>
            </a:r>
            <a:r>
              <a:rPr lang="hu-HU" sz="1600" b="1" baseline="0" dirty="0" smtClean="0"/>
              <a:t> évhez képest helyet cserélt a dobogón.</a:t>
            </a:r>
            <a:endParaRPr lang="hu-HU" sz="1600" b="1" dirty="0" smtClean="0"/>
          </a:p>
        </p:txBody>
      </p:sp>
      <p:sp>
        <p:nvSpPr>
          <p:cNvPr id="3072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CAA693-A6EC-4AAC-B8F9-710E9ECB7AAA}" type="slidenum">
              <a:rPr lang="hu-HU"/>
              <a:pPr eaLnBrk="1" hangingPunct="1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1349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b="1" dirty="0" smtClean="0"/>
              <a:t>A mesterképzésben az ELTE szerepe továbbra is kiemelkedő.</a:t>
            </a:r>
          </a:p>
          <a:p>
            <a:r>
              <a:rPr lang="hu-HU" sz="1600" b="1" dirty="0" smtClean="0"/>
              <a:t>Ezt az intézményt követi a Budapesti Műszaki és Gazdaságtudományi Egyetem, majd ez után következnek a vidéki tudományegyetemek.</a:t>
            </a:r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2DAC1B-C3AB-4EB2-8CDE-BBDDC96BC6EA}" type="slidenum">
              <a:rPr lang="hu-HU"/>
              <a:pPr eaLnBrk="1" hangingPunct="1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7355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B3E73-9758-4708-9881-C17043F17D5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9552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98BBD-6486-4E87-84C4-4E48284FD9A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1282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FDC42-199F-421E-A3C2-F1DA48B9369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6075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8AD1-16B2-4C09-946B-1DC6AE67B20A}" type="datetime1">
              <a:rPr lang="hu-HU"/>
              <a:pPr>
                <a:defRPr/>
              </a:pPr>
              <a:t>2013.07.25.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517A-3850-4A5F-8FA9-DC47211A0F4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0363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95E88-5BD3-4641-A1E8-12A0F299AFC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0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1CC51-F8E2-4196-B361-75D36A3C4DC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8707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3BDEA-061F-4B08-BED2-17EF43A1444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3091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981E7-4FF2-4013-8B94-F656D663F03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870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232F3-9DB5-4BE9-AE28-FCA48F7E5DA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288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DBB73-B193-4F0B-B9E2-6F11B3D537C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453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3074B-2AC0-450C-8A76-DE2AF0D6255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9116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4CB60-A07F-4713-9AD4-E14D25174AB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218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54BFBC-DF17-4201-B33F-2C8C09192414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1997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ím 3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1512168"/>
          </a:xfrm>
        </p:spPr>
        <p:txBody>
          <a:bodyPr/>
          <a:lstStyle/>
          <a:p>
            <a:r>
              <a:rPr lang="hu-HU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Felsőoktatási felvételi 2013</a:t>
            </a:r>
            <a:r>
              <a:rPr lang="hu-H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hu-H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hu-HU" sz="3200" dirty="0" smtClean="0"/>
          </a:p>
        </p:txBody>
      </p:sp>
      <p:sp>
        <p:nvSpPr>
          <p:cNvPr id="3075" name="Alcím 3"/>
          <p:cNvSpPr>
            <a:spLocks noGrp="1"/>
          </p:cNvSpPr>
          <p:nvPr>
            <p:ph type="subTitle" idx="1"/>
          </p:nvPr>
        </p:nvSpPr>
        <p:spPr>
          <a:xfrm>
            <a:off x="1259632" y="3717032"/>
            <a:ext cx="6400800" cy="1752600"/>
          </a:xfrm>
        </p:spPr>
        <p:txBody>
          <a:bodyPr/>
          <a:lstStyle/>
          <a:p>
            <a:r>
              <a:rPr lang="hu-HU" dirty="0" smtClean="0"/>
              <a:t>2013. július 25.</a:t>
            </a:r>
          </a:p>
        </p:txBody>
      </p:sp>
      <p:pic>
        <p:nvPicPr>
          <p:cNvPr id="2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60648"/>
            <a:ext cx="2042894" cy="1395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5085185"/>
            <a:ext cx="8637587" cy="936104"/>
          </a:xfrm>
        </p:spPr>
        <p:txBody>
          <a:bodyPr/>
          <a:lstStyle/>
          <a:p>
            <a:pPr algn="r" eaLnBrk="1" hangingPunct="1"/>
            <a:r>
              <a:rPr lang="hu-HU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legnépszerűbb intézmények 2013</a:t>
            </a:r>
            <a:br>
              <a:rPr lang="hu-HU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(alap- és osztatlan, nappali munkarend,</a:t>
            </a:r>
            <a:b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állami ösztöndíjjal támogatott képzések</a:t>
            </a:r>
            <a:r>
              <a:rPr lang="hu-HU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1126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3FA49C4-90E4-40D9-89B7-E95C4EE8927B}" type="slidenum">
              <a:rPr lang="hu-HU" sz="1200">
                <a:latin typeface="Cambria" panose="02040503050406030204" pitchFamily="18" charset="0"/>
              </a:rPr>
              <a:pPr algn="l" eaLnBrk="1" hangingPunct="1"/>
              <a:t>10</a:t>
            </a:fld>
            <a:endParaRPr lang="hu-HU" sz="1200">
              <a:latin typeface="Cambria" panose="02040503050406030204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175588"/>
              </p:ext>
            </p:extLst>
          </p:nvPr>
        </p:nvGraphicFramePr>
        <p:xfrm>
          <a:off x="467643" y="620688"/>
          <a:ext cx="8208714" cy="432652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816424"/>
                <a:gridCol w="1440107"/>
                <a:gridCol w="1512094"/>
                <a:gridCol w="1440089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Intézmény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Jelentkezők száma első helyen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 smtClean="0">
                          <a:latin typeface="Arial Narrow" pitchFamily="34" charset="0"/>
                        </a:rPr>
                        <a:t>Jelentkezők </a:t>
                      </a:r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száma összesen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Felvettek száma összesen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Eötvös Loránd Tudományegyetem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4436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Debreceni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3479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Budapesti Műszaki és Gazdaságtudományi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3349</a:t>
                      </a:r>
                    </a:p>
                  </a:txBody>
                  <a:tcPr marL="9525" marR="9525" marT="9525" marB="0" anchor="ctr"/>
                </a:tc>
              </a:tr>
              <a:tr h="418628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Szegedi Tudományegyetem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3264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Budapesti Corvinus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1707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Semmelweis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1641</a:t>
                      </a:r>
                    </a:p>
                  </a:txBody>
                  <a:tcPr marL="9525" marR="9525" marT="9525" marB="0" anchor="ctr"/>
                </a:tc>
              </a:tr>
              <a:tr h="368292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Pécsi Tudományegyetem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2463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Nemzeti Közszolgálati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638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Óbudai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1958</a:t>
                      </a:r>
                    </a:p>
                  </a:txBody>
                  <a:tcPr marL="9525" marR="9525" marT="9525" marB="0" anchor="ctr"/>
                </a:tc>
              </a:tr>
              <a:tr h="350756">
                <a:tc>
                  <a:txBody>
                    <a:bodyPr/>
                    <a:lstStyle/>
                    <a:p>
                      <a:pPr lvl="0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Budapesti Gazdasági Főiskola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7144" y="4978400"/>
            <a:ext cx="86375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hu-HU" sz="2800" b="1" kern="0" dirty="0">
                <a:latin typeface="Arial Narrow" pitchFamily="34" charset="0"/>
                <a:cs typeface="+mn-cs"/>
              </a:rPr>
              <a:t>A legnépszerűbb mesterképzést meghirdető </a:t>
            </a:r>
            <a:br>
              <a:rPr lang="hu-HU" sz="2800" b="1" kern="0" dirty="0">
                <a:latin typeface="Arial Narrow" pitchFamily="34" charset="0"/>
                <a:cs typeface="+mn-cs"/>
              </a:rPr>
            </a:br>
            <a:r>
              <a:rPr lang="hu-HU" sz="2800" b="1" kern="0" dirty="0">
                <a:latin typeface="Arial Narrow" pitchFamily="34" charset="0"/>
                <a:cs typeface="+mn-cs"/>
              </a:rPr>
              <a:t>intézmények </a:t>
            </a:r>
            <a:r>
              <a:rPr lang="hu-HU" sz="2800" b="1" kern="0" dirty="0" smtClean="0">
                <a:latin typeface="Arial Narrow" pitchFamily="34" charset="0"/>
                <a:cs typeface="+mn-cs"/>
              </a:rPr>
              <a:t>2013</a:t>
            </a:r>
            <a:endParaRPr lang="hu-HU" sz="2400" kern="0" dirty="0">
              <a:latin typeface="Arial Narrow" pitchFamily="34" charset="0"/>
              <a:cs typeface="+mn-cs"/>
            </a:endParaRPr>
          </a:p>
        </p:txBody>
      </p:sp>
      <p:sp>
        <p:nvSpPr>
          <p:cNvPr id="174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DE63766E-DA09-45BF-AC8E-66EFF6951694}" type="slidenum">
              <a:rPr lang="hu-HU" sz="1200">
                <a:latin typeface="Cambria" panose="02040503050406030204" pitchFamily="18" charset="0"/>
              </a:rPr>
              <a:pPr algn="l" eaLnBrk="1" hangingPunct="1"/>
              <a:t>11</a:t>
            </a:fld>
            <a:endParaRPr lang="hu-HU" sz="1200">
              <a:latin typeface="Cambria" panose="02040503050406030204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5683248"/>
              </p:ext>
            </p:extLst>
          </p:nvPr>
        </p:nvGraphicFramePr>
        <p:xfrm>
          <a:off x="611560" y="692696"/>
          <a:ext cx="7920880" cy="421957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749698"/>
                <a:gridCol w="1527241"/>
                <a:gridCol w="1643941"/>
              </a:tblGrid>
              <a:tr h="51815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latin typeface="+mj-lt"/>
                        </a:rPr>
                        <a:t>Intézmény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5717" marR="45717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chemeClr val="dk1"/>
                          </a:solidFill>
                          <a:latin typeface="+mj-lt"/>
                        </a:rPr>
                        <a:t>Összes</a:t>
                      </a:r>
                      <a:r>
                        <a:rPr lang="hu-HU" sz="1400" b="1" i="0" u="none" strike="noStrike" baseline="0" dirty="0" smtClean="0">
                          <a:solidFill>
                            <a:schemeClr val="dk1"/>
                          </a:solidFill>
                          <a:latin typeface="+mj-lt"/>
                        </a:rPr>
                        <a:t> jelentkező 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(fő)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5717" marR="45717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latin typeface="+mj-lt"/>
                        </a:rPr>
                        <a:t>Felvettek száma</a:t>
                      </a:r>
                    </a:p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(fő)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5717" marR="45717" marT="45719" marB="45719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Eötvös Loránd Tudományegyetem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2048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Budapesti Műszaki és Gazdaságtudományi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1333</a:t>
                      </a:r>
                    </a:p>
                  </a:txBody>
                  <a:tcPr marL="9525" marR="9525" marT="9525" marB="0" anchor="ctr"/>
                </a:tc>
              </a:tr>
              <a:tr h="409012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Szegedi Tudományegyetem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1104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Debreceni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1071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Budapesti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Corvinus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796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Pécsi Tudományegyetem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971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Szent István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764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Pázmány Péter Katolikus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Nemzeti Közszolgálati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468</a:t>
                      </a:r>
                    </a:p>
                  </a:txBody>
                  <a:tcPr marL="9525" marR="9525" marT="9525" marB="0" anchor="ctr"/>
                </a:tc>
              </a:tr>
              <a:tr h="365823">
                <a:tc>
                  <a:txBody>
                    <a:bodyPr/>
                    <a:lstStyle/>
                    <a:p>
                      <a:pPr lvl="1"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Eszterházy Károly Főiskola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8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07144" y="4941167"/>
            <a:ext cx="8637587" cy="89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800" b="1" dirty="0">
                <a:latin typeface="Arial Narrow" panose="020B0606020202030204" pitchFamily="34" charset="0"/>
              </a:rPr>
              <a:t>A legnépszerűbb képzések </a:t>
            </a:r>
            <a:r>
              <a:rPr lang="hu-HU" sz="2800" b="1" dirty="0" smtClean="0">
                <a:latin typeface="Arial Narrow" panose="020B0606020202030204" pitchFamily="34" charset="0"/>
              </a:rPr>
              <a:t>2013</a:t>
            </a:r>
            <a:r>
              <a:rPr lang="hu-HU" sz="2800" b="1" dirty="0">
                <a:latin typeface="Arial Narrow" panose="020B0606020202030204" pitchFamily="34" charset="0"/>
              </a:rPr>
              <a:t/>
            </a:r>
            <a:br>
              <a:rPr lang="hu-HU" sz="2800" b="1" dirty="0">
                <a:latin typeface="Arial Narrow" panose="020B0606020202030204" pitchFamily="34" charset="0"/>
              </a:rPr>
            </a:br>
            <a:r>
              <a:rPr lang="hu-HU" dirty="0">
                <a:latin typeface="Arial Narrow" panose="020B0606020202030204" pitchFamily="34" charset="0"/>
              </a:rPr>
              <a:t>(alap- </a:t>
            </a:r>
            <a:r>
              <a:rPr lang="hu-HU" dirty="0" smtClean="0">
                <a:latin typeface="Arial Narrow" panose="020B0606020202030204" pitchFamily="34" charset="0"/>
              </a:rPr>
              <a:t>és </a:t>
            </a:r>
            <a:r>
              <a:rPr lang="hu-HU" dirty="0">
                <a:latin typeface="Arial Narrow" panose="020B0606020202030204" pitchFamily="34" charset="0"/>
              </a:rPr>
              <a:t>osztatlan, nappali munkarend,</a:t>
            </a:r>
            <a:br>
              <a:rPr lang="hu-HU" dirty="0">
                <a:latin typeface="Arial Narrow" panose="020B0606020202030204" pitchFamily="34" charset="0"/>
              </a:rPr>
            </a:br>
            <a:r>
              <a:rPr lang="hu-HU" dirty="0">
                <a:latin typeface="Arial Narrow" panose="020B0606020202030204" pitchFamily="34" charset="0"/>
              </a:rPr>
              <a:t>állami ösztöndíjjal támogatott képzések</a:t>
            </a:r>
            <a:r>
              <a:rPr lang="hu-HU" sz="20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229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1A1A4378-E6D4-42FB-AC33-90C01D9DE154}" type="slidenum">
              <a:rPr lang="hu-HU" sz="1200">
                <a:latin typeface="Cambria" panose="02040503050406030204" pitchFamily="18" charset="0"/>
              </a:rPr>
              <a:pPr algn="l" eaLnBrk="1" hangingPunct="1"/>
              <a:t>12</a:t>
            </a:fld>
            <a:endParaRPr lang="hu-HU" sz="1200">
              <a:latin typeface="Cambria" panose="02040503050406030204" pitchFamily="18" charset="0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7044842"/>
              </p:ext>
            </p:extLst>
          </p:nvPr>
        </p:nvGraphicFramePr>
        <p:xfrm>
          <a:off x="539552" y="614831"/>
          <a:ext cx="7992888" cy="421481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30932"/>
                <a:gridCol w="2046412"/>
                <a:gridCol w="1815544"/>
              </a:tblGrid>
              <a:tr h="93680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Képzés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Jelentkezők száma első helyre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latin typeface="Arial Narrow" pitchFamily="34" charset="0"/>
                        </a:rPr>
                        <a:t>Felvettek száma összesen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gépészmérnöki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1807</a:t>
                      </a: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mérnökinformatikus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1553</a:t>
                      </a: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ápolás</a:t>
                      </a:r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és betegellátás*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általános orvos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1109</a:t>
                      </a: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643</a:t>
                      </a: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gazdálkodási és menedzsment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villamosmérnöki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1261</a:t>
                      </a:r>
                    </a:p>
                  </a:txBody>
                  <a:tcPr marL="9525" marR="9525" marT="9525" marB="0" anchor="ctr"/>
                </a:tc>
              </a:tr>
              <a:tr h="4148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turizmus-vendéglátás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</a:tr>
              <a:tr h="3194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jogász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</a:tr>
              <a:tr h="3179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műszaki menedzser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395537" y="482964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</a:t>
            </a:r>
            <a:r>
              <a:rPr lang="hu-HU" sz="1000" dirty="0" smtClean="0"/>
              <a:t>Ápoló, dietetikus, gyógytornász, mentőtiszt, szülésznő szakirány</a:t>
            </a:r>
            <a:endParaRPr lang="hu-HU" dirty="0"/>
          </a:p>
        </p:txBody>
      </p:sp>
      <p:pic>
        <p:nvPicPr>
          <p:cNvPr id="7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8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893392897"/>
              </p:ext>
            </p:extLst>
          </p:nvPr>
        </p:nvGraphicFramePr>
        <p:xfrm>
          <a:off x="395536" y="764704"/>
          <a:ext cx="8363271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656184"/>
                <a:gridCol w="864096"/>
                <a:gridCol w="792088"/>
                <a:gridCol w="936104"/>
                <a:gridCol w="864096"/>
                <a:gridCol w="946447"/>
              </a:tblGrid>
              <a:tr h="392771">
                <a:tc>
                  <a:txBody>
                    <a:bodyPr/>
                    <a:lstStyle/>
                    <a:p>
                      <a:pPr lvl="1"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levelező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nappali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távoktatás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összesen</a:t>
                      </a:r>
                    </a:p>
                  </a:txBody>
                  <a:tcPr marL="9525" marR="9525" marT="9525" marB="0" anchor="ctr"/>
                </a:tc>
              </a:tr>
              <a:tr h="392771"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alapképzés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454</a:t>
                      </a:r>
                    </a:p>
                  </a:txBody>
                  <a:tcPr marL="9525" marR="9525" marT="9525" marB="0" anchor="ctr"/>
                </a:tc>
              </a:tr>
              <a:tr h="3927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szak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3325</a:t>
                      </a:r>
                    </a:p>
                  </a:txBody>
                  <a:tcPr marL="9525" marR="9525" marT="9525" marB="0" anchor="ctr"/>
                </a:tc>
              </a:tr>
              <a:tr h="392771"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felsőoktatási szakképzés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  <a:tr h="3927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szak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1242</a:t>
                      </a:r>
                    </a:p>
                  </a:txBody>
                  <a:tcPr marL="9525" marR="9525" marT="9525" marB="0" anchor="ctr"/>
                </a:tc>
              </a:tr>
              <a:tr h="392771"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mesterképzés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887</a:t>
                      </a:r>
                    </a:p>
                  </a:txBody>
                  <a:tcPr marL="9525" marR="9525" marT="9525" marB="0" anchor="ctr"/>
                </a:tc>
              </a:tr>
              <a:tr h="3927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szak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4000</a:t>
                      </a:r>
                    </a:p>
                  </a:txBody>
                  <a:tcPr marL="9525" marR="9525" marT="9525" marB="0" anchor="ctr"/>
                </a:tc>
              </a:tr>
              <a:tr h="392771"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osztatlan 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488</a:t>
                      </a:r>
                    </a:p>
                  </a:txBody>
                  <a:tcPr marL="9525" marR="9525" marT="9525" marB="0" anchor="ctr"/>
                </a:tc>
              </a:tr>
              <a:tr h="3927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szak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2318</a:t>
                      </a:r>
                    </a:p>
                  </a:txBody>
                  <a:tcPr marL="9525" marR="9525" marT="9525" marB="0" anchor="ctr"/>
                </a:tc>
              </a:tr>
              <a:tr h="392771">
                <a:tc gridSpan="2">
                  <a:txBody>
                    <a:bodyPr/>
                    <a:lstStyle/>
                    <a:p>
                      <a:pPr lvl="1"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képzés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1925</a:t>
                      </a:r>
                    </a:p>
                  </a:txBody>
                  <a:tcPr marL="9525" marR="9525" marT="9525" marB="0" anchor="ctr"/>
                </a:tc>
              </a:tr>
              <a:tr h="392771">
                <a:tc gridSpan="2">
                  <a:txBody>
                    <a:bodyPr/>
                    <a:lstStyle/>
                    <a:p>
                      <a:pPr lvl="1"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 szak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10885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3131841" y="5157192"/>
            <a:ext cx="601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Arial Narrow" pitchFamily="34" charset="0"/>
              </a:rPr>
              <a:t>Meghirdetett képzések és szakok száma</a:t>
            </a:r>
            <a:endParaRPr lang="hu-HU" sz="2800" b="1" dirty="0">
              <a:latin typeface="Arial Narrow" pitchFamily="34" charset="0"/>
            </a:endParaRPr>
          </a:p>
        </p:txBody>
      </p:sp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77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30925152"/>
              </p:ext>
            </p:extLst>
          </p:nvPr>
        </p:nvGraphicFramePr>
        <p:xfrm>
          <a:off x="539552" y="836712"/>
          <a:ext cx="8229600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864096"/>
                <a:gridCol w="864096"/>
                <a:gridCol w="936104"/>
                <a:gridCol w="936104"/>
                <a:gridCol w="936104"/>
                <a:gridCol w="936104"/>
                <a:gridCol w="740768"/>
              </a:tblGrid>
              <a:tr h="565777">
                <a:tc rowSpan="2">
                  <a:txBody>
                    <a:bodyPr/>
                    <a:lstStyle/>
                    <a:p>
                      <a:pPr algn="l" fontAlgn="b"/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esti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levelező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nappali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távoktatás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összesen</a:t>
                      </a:r>
                    </a:p>
                  </a:txBody>
                  <a:tcPr marL="9525" marR="9525" marT="9525" marB="0" anchor="ctr"/>
                </a:tc>
              </a:tr>
              <a:tr h="56577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önköltséges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állami ösztöndíjas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önköltséges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állami ösztöndíjas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önköltséges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állami ösztöndíjas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önköltséges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 marL="9525" marR="9525" marT="9525" marB="0" anchor="ctr"/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r>
                        <a:rPr lang="hu-H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Alapképzés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1114</a:t>
                      </a:r>
                    </a:p>
                  </a:txBody>
                  <a:tcPr marL="9525" marR="9525" marT="9525" marB="0" anchor="ctr"/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r>
                        <a:rPr lang="hu-H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Felsőoktatási </a:t>
                      </a:r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szakképzés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594</a:t>
                      </a:r>
                    </a:p>
                  </a:txBody>
                  <a:tcPr marL="9525" marR="9525" marT="9525" marB="0" anchor="ctr"/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r>
                        <a:rPr lang="hu-H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Mester-képzés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1670</a:t>
                      </a:r>
                    </a:p>
                  </a:txBody>
                  <a:tcPr marL="9525" marR="9525" marT="9525" marB="0" anchor="ctr"/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r>
                        <a:rPr lang="hu-H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Osztatlan </a:t>
                      </a:r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1682</a:t>
                      </a:r>
                    </a:p>
                  </a:txBody>
                  <a:tcPr marL="9525" marR="9525" marT="9525" marB="0" anchor="ctr"/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r>
                        <a:rPr lang="hu-H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Összesen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5060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4572000" y="4941168"/>
            <a:ext cx="421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Arial Narrow" pitchFamily="34" charset="0"/>
              </a:rPr>
              <a:t>Nem induló képzések száma</a:t>
            </a:r>
            <a:endParaRPr lang="hu-HU" sz="2800" b="1" dirty="0">
              <a:latin typeface="Arial Narrow" pitchFamily="34" charset="0"/>
            </a:endParaRPr>
          </a:p>
        </p:txBody>
      </p:sp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34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773340607"/>
              </p:ext>
            </p:extLst>
          </p:nvPr>
        </p:nvGraphicFramePr>
        <p:xfrm>
          <a:off x="467544" y="836712"/>
          <a:ext cx="8229600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00067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levelező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nappali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távoktatás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összesen</a:t>
                      </a:r>
                    </a:p>
                  </a:txBody>
                  <a:tcPr marL="9525" marR="9525" marT="9525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alapképzés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835</a:t>
                      </a:r>
                    </a:p>
                  </a:txBody>
                  <a:tcPr marL="9525" marR="9525" marT="9525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felsőoktatási szakképzés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750</a:t>
                      </a:r>
                    </a:p>
                  </a:txBody>
                  <a:tcPr marL="9525" marR="9525" marT="9525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mesterképzés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1399</a:t>
                      </a:r>
                    </a:p>
                  </a:txBody>
                  <a:tcPr marL="9525" marR="9525" marT="9525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osztatlan 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853</a:t>
                      </a:r>
                    </a:p>
                  </a:txBody>
                  <a:tcPr marL="9525" marR="9525" marT="9525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összesen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3837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771800" y="4581128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>
                <a:latin typeface="Arial Narrow" pitchFamily="34" charset="0"/>
              </a:rPr>
              <a:t>Képzések száma, amelyekre minden első helyen jelentkezőt felvettek</a:t>
            </a:r>
            <a:endParaRPr lang="hu-HU" sz="2800" b="1" dirty="0">
              <a:latin typeface="Arial Narrow" pitchFamily="34" charset="0"/>
            </a:endParaRPr>
          </a:p>
        </p:txBody>
      </p:sp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58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529960217"/>
              </p:ext>
            </p:extLst>
          </p:nvPr>
        </p:nvGraphicFramePr>
        <p:xfrm>
          <a:off x="467544" y="692696"/>
          <a:ext cx="8352928" cy="442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362"/>
                <a:gridCol w="1336566"/>
              </a:tblGrid>
              <a:tr h="66568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  <a:latin typeface="+mj-lt"/>
                        </a:rPr>
                        <a:t>Osztatlan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tanárszak (10 félév)</a:t>
                      </a:r>
                      <a:endParaRPr lang="hu-HU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  <a:latin typeface="+mj-lt"/>
                        </a:rPr>
                        <a:t>Felvettek (szakpár)</a:t>
                      </a:r>
                      <a:endParaRPr lang="hu-H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6304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Felvett összesen                                                                     1301 fő </a:t>
                      </a:r>
                      <a:endParaRPr lang="hu-H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8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Matematikatanár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252 fő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38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Biológiatanár (egészségtan)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169 fő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38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Fizikatanár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 fő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0141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Informatikatanár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 fő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38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Kémiatanár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 fő </a:t>
                      </a:r>
                      <a:endParaRPr lang="hu-H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8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Német nyelv és kultúra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 fő</a:t>
                      </a:r>
                      <a:endParaRPr lang="hu-H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8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Testnevelő tanár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 fő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467544" y="5179746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>
                <a:latin typeface="Arial Narrow" pitchFamily="34" charset="0"/>
              </a:rPr>
              <a:t>Az osztatlan tanárszak sikere </a:t>
            </a:r>
          </a:p>
        </p:txBody>
      </p:sp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7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23539371"/>
              </p:ext>
            </p:extLst>
          </p:nvPr>
        </p:nvGraphicFramePr>
        <p:xfrm>
          <a:off x="397447" y="836712"/>
          <a:ext cx="8496944" cy="3960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614"/>
                <a:gridCol w="1294568"/>
                <a:gridCol w="863045"/>
                <a:gridCol w="934966"/>
                <a:gridCol w="1150727"/>
                <a:gridCol w="921796"/>
                <a:gridCol w="1174228"/>
              </a:tblGrid>
              <a:tr h="5079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Képzésterület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összes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5+ 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helyre felvett</a:t>
                      </a:r>
                    </a:p>
                  </a:txBody>
                  <a:tcPr marL="9525" marR="9525" marT="9525" marB="0" anchor="ctr"/>
                </a:tc>
              </a:tr>
              <a:tr h="48213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agrár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</a:tr>
              <a:tr h="50798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bölcsészettudomány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</a:tr>
              <a:tr h="50798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gazdaságtudományok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799</a:t>
                      </a:r>
                    </a:p>
                  </a:txBody>
                  <a:tcPr marL="9525" marR="9525" marT="9525" marB="0" anchor="ctr"/>
                </a:tc>
              </a:tr>
              <a:tr h="48213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informatika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48213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jogi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</a:tr>
              <a:tr h="50798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közigazgatási, rendészeti és katonai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  <a:tr h="48213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műszaki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76671" y="4869160"/>
            <a:ext cx="88673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>
                <a:latin typeface="Arial Narrow" pitchFamily="34" charset="0"/>
              </a:rPr>
              <a:t>Képzési terület szerint az 1., 2., 3., 4., 5+ helyen </a:t>
            </a:r>
            <a:r>
              <a:rPr lang="hu-HU" sz="2800" b="1" dirty="0" smtClean="0">
                <a:latin typeface="Arial Narrow" pitchFamily="34" charset="0"/>
              </a:rPr>
              <a:t>felvettek/1</a:t>
            </a:r>
            <a:r>
              <a:rPr lang="hu-HU" dirty="0" smtClean="0"/>
              <a:t>.</a:t>
            </a:r>
            <a:endParaRPr lang="hu-HU" dirty="0"/>
          </a:p>
          <a:p>
            <a:pPr algn="r"/>
            <a:endParaRPr lang="hu-HU" dirty="0"/>
          </a:p>
        </p:txBody>
      </p:sp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81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779181"/>
              </p:ext>
            </p:extLst>
          </p:nvPr>
        </p:nvGraphicFramePr>
        <p:xfrm>
          <a:off x="457201" y="764704"/>
          <a:ext cx="8507287" cy="417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96144"/>
                <a:gridCol w="864096"/>
                <a:gridCol w="936104"/>
                <a:gridCol w="1152128"/>
                <a:gridCol w="922918"/>
                <a:gridCol w="1175657"/>
              </a:tblGrid>
              <a:tr h="517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Képzésterület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összes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helyen felvett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5+ 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helyre felvett</a:t>
                      </a:r>
                    </a:p>
                  </a:txBody>
                  <a:tcPr marL="9525" marR="9525" marT="9525" marB="0" anchor="ctr"/>
                </a:tc>
              </a:tr>
              <a:tr h="4908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művészet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5171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művészetközvetítés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66138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orvos- és egészségtudomány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4908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pedagógusképzés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  <a:tr h="4908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sporttudomány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</a:tr>
              <a:tr h="5171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társadalomtudomány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</a:tr>
              <a:tr h="4908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természettudomány képzési terület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575048" y="5085184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>
                <a:latin typeface="Arial Narrow" pitchFamily="34" charset="0"/>
              </a:rPr>
              <a:t>Képzési terület szerint az 1., 2., 3., 4., 5+ helyen </a:t>
            </a:r>
            <a:r>
              <a:rPr lang="hu-HU" sz="2800" b="1" dirty="0" smtClean="0">
                <a:latin typeface="Arial Narrow" pitchFamily="34" charset="0"/>
              </a:rPr>
              <a:t>felvettek/2.</a:t>
            </a:r>
            <a:endParaRPr lang="hu-HU" sz="2800" b="1" dirty="0">
              <a:latin typeface="Arial Narrow" pitchFamily="34" charset="0"/>
            </a:endParaRPr>
          </a:p>
          <a:p>
            <a:endParaRPr lang="hu-HU" dirty="0"/>
          </a:p>
        </p:txBody>
      </p:sp>
      <p:pic>
        <p:nvPicPr>
          <p:cNvPr id="5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6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86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2936" y="5106194"/>
            <a:ext cx="7381875" cy="432593"/>
          </a:xfrm>
        </p:spPr>
        <p:txBody>
          <a:bodyPr/>
          <a:lstStyle/>
          <a:p>
            <a:pPr algn="r">
              <a:defRPr/>
            </a:pPr>
            <a:r>
              <a:rPr lang="hu-HU" sz="28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</a:rPr>
              <a:t>Ponthatárok nyilvánosságra hozatala 2013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860606"/>
              </p:ext>
            </p:extLst>
          </p:nvPr>
        </p:nvGraphicFramePr>
        <p:xfrm>
          <a:off x="1374232" y="1340768"/>
          <a:ext cx="6335711" cy="149326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47001"/>
                <a:gridCol w="1629570"/>
                <a:gridCol w="1629570"/>
                <a:gridCol w="1629570"/>
              </a:tblGrid>
              <a:tr h="579003">
                <a:tc>
                  <a:txBody>
                    <a:bodyPr/>
                    <a:lstStyle/>
                    <a:p>
                      <a:pPr algn="l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2010.12.15.-2011.07.20.</a:t>
                      </a:r>
                      <a:b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között</a:t>
                      </a:r>
                      <a:endParaRPr lang="hu-HU" sz="1600" b="1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2011.12.15.-2012.07.23.</a:t>
                      </a:r>
                      <a:b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között</a:t>
                      </a:r>
                      <a:endParaRPr lang="hu-HU" sz="1600" b="1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2012.</a:t>
                      </a:r>
                      <a:r>
                        <a:rPr lang="hu-HU" sz="16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12.15.-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2013.07.23.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között</a:t>
                      </a:r>
                      <a:endParaRPr lang="hu-HU" sz="1600" b="1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</a:tr>
              <a:tr h="33517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latin typeface="Arial Narrow" pitchFamily="34" charset="0"/>
                        </a:rPr>
                        <a:t>egyedi látogató: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4 937 235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5  081 654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4 825 460</a:t>
                      </a:r>
                    </a:p>
                  </a:txBody>
                  <a:tcPr marL="45718" marR="45718" marT="45678" marB="45678" anchor="b"/>
                </a:tc>
              </a:tr>
              <a:tr h="33517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latin typeface="Arial Narrow" pitchFamily="34" charset="0"/>
                        </a:rPr>
                        <a:t>oldal letöltések: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51 011 540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53 107 897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50 909 994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b"/>
                </a:tc>
              </a:tr>
            </a:tbl>
          </a:graphicData>
        </a:graphic>
      </p:graphicFrame>
      <p:sp>
        <p:nvSpPr>
          <p:cNvPr id="19477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453188"/>
            <a:ext cx="539750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08D71E-60A2-446D-8D13-DF6099E158D0}" type="slidenum">
              <a:rPr lang="hu-HU" sz="1200">
                <a:latin typeface="Cambria" panose="02040503050406030204" pitchFamily="18" charset="0"/>
              </a:rPr>
              <a:pPr eaLnBrk="1" hangingPunct="1"/>
              <a:t>19</a:t>
            </a:fld>
            <a:endParaRPr lang="hu-HU" sz="1200">
              <a:latin typeface="Cambria" panose="02040503050406030204" pitchFamily="18" charset="0"/>
            </a:endParaRPr>
          </a:p>
        </p:txBody>
      </p:sp>
      <p:sp>
        <p:nvSpPr>
          <p:cNvPr id="19478" name="Cím 1"/>
          <p:cNvSpPr txBox="1">
            <a:spLocks/>
          </p:cNvSpPr>
          <p:nvPr/>
        </p:nvSpPr>
        <p:spPr bwMode="auto">
          <a:xfrm>
            <a:off x="859088" y="692696"/>
            <a:ext cx="7366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www.felvi.hu</a:t>
            </a:r>
            <a:r>
              <a:rPr lang="hu-H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látogatottsága</a:t>
            </a:r>
            <a:endParaRPr lang="hu-HU" sz="2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9479" name="Cím 1"/>
          <p:cNvSpPr txBox="1">
            <a:spLocks/>
          </p:cNvSpPr>
          <p:nvPr/>
        </p:nvSpPr>
        <p:spPr bwMode="auto">
          <a:xfrm>
            <a:off x="936876" y="4602956"/>
            <a:ext cx="7366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2800" b="1" dirty="0">
                <a:latin typeface="Arial Narrow" panose="020B0606020202030204" pitchFamily="34" charset="0"/>
              </a:rPr>
              <a:t>Felvételi eredményekről kiküldött SMS: </a:t>
            </a:r>
            <a:r>
              <a:rPr lang="hu-HU" sz="2800" b="1" dirty="0" smtClean="0">
                <a:latin typeface="Arial Narrow" panose="020B0606020202030204" pitchFamily="34" charset="0"/>
              </a:rPr>
              <a:t> 91.120 db</a:t>
            </a:r>
            <a:endParaRPr lang="hu-HU" sz="2800" b="1" dirty="0">
              <a:latin typeface="Cambria" panose="02040503050406030204" pitchFamily="18" charset="0"/>
            </a:endParaRPr>
          </a:p>
        </p:txBody>
      </p:sp>
      <p:graphicFrame>
        <p:nvGraphicFramePr>
          <p:cNvPr id="8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17113029"/>
              </p:ext>
            </p:extLst>
          </p:nvPr>
        </p:nvGraphicFramePr>
        <p:xfrm>
          <a:off x="2584450" y="3140968"/>
          <a:ext cx="3997325" cy="124942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77384"/>
                <a:gridCol w="2519941"/>
              </a:tblGrid>
              <a:tr h="410315">
                <a:tc>
                  <a:txBody>
                    <a:bodyPr/>
                    <a:lstStyle/>
                    <a:p>
                      <a:pPr algn="l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2" marR="45712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2013.07.24. (0:00) -</a:t>
                      </a:r>
                      <a:b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2013.07.25. (6:00) között</a:t>
                      </a:r>
                      <a:endParaRPr lang="hu-HU" sz="1600" b="1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2" marR="45712" marT="45678" marB="45678" anchor="ctr"/>
                </a:tc>
              </a:tr>
              <a:tr h="33517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latin typeface="Arial Narrow" pitchFamily="34" charset="0"/>
                        </a:rPr>
                        <a:t>egyedi látogató: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2" marR="45712" marT="45678" marB="45678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1 035 085 </a:t>
                      </a:r>
                      <a:endParaRPr lang="hu-HU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45712" marR="45712" marT="45678" marB="45678" anchor="ctr"/>
                </a:tc>
              </a:tr>
              <a:tr h="33517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latin typeface="Arial Narrow" pitchFamily="34" charset="0"/>
                        </a:rPr>
                        <a:t>oldal letöltések: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2" marR="45712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9 126 392</a:t>
                      </a:r>
                    </a:p>
                  </a:txBody>
                  <a:tcPr marL="45712" marR="45712" marT="45678" marB="4567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12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06413" y="5157192"/>
            <a:ext cx="8637587" cy="720625"/>
          </a:xfrm>
        </p:spPr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Jelentkezők – felvettek száma  </a:t>
            </a:r>
          </a:p>
        </p:txBody>
      </p:sp>
      <p:graphicFrame>
        <p:nvGraphicFramePr>
          <p:cNvPr id="35912" name="Group 7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24848816"/>
              </p:ext>
            </p:extLst>
          </p:nvPr>
        </p:nvGraphicFramePr>
        <p:xfrm>
          <a:off x="179388" y="908050"/>
          <a:ext cx="3036887" cy="12954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29085"/>
                <a:gridCol w="110780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Összes jelentkező: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007" marR="54007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95 445 fő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007" marR="54007" marT="54000" marB="5400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Felvételt nyert: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007" marR="54007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72 159 fő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007" marR="54007" marT="54000" marB="5400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Nem nyert felvételt: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007" marR="54007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 23 286 fő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4007" marR="54007" marT="54000" marB="54000" anchor="ctr" horzOverflow="overflow"/>
                </a:tc>
              </a:tr>
            </a:tbl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C1595C90-B398-460B-9CD4-E97C7486FC5B}" type="slidenum">
              <a:rPr lang="hu-HU" sz="1200">
                <a:solidFill>
                  <a:srgbClr val="7F7F7F"/>
                </a:solidFill>
                <a:latin typeface="Cambria" panose="02040503050406030204" pitchFamily="18" charset="0"/>
              </a:rPr>
              <a:pPr algn="l" eaLnBrk="1" hangingPunct="1"/>
              <a:t>2</a:t>
            </a:fld>
            <a:endParaRPr lang="hu-HU" sz="1200">
              <a:solidFill>
                <a:srgbClr val="7F7F7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649420634"/>
              </p:ext>
            </p:extLst>
          </p:nvPr>
        </p:nvGraphicFramePr>
        <p:xfrm>
          <a:off x="-180528" y="2996952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oup 7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224696628"/>
              </p:ext>
            </p:extLst>
          </p:nvPr>
        </p:nvGraphicFramePr>
        <p:xfrm>
          <a:off x="4572000" y="3573016"/>
          <a:ext cx="3743325" cy="1474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03886"/>
                <a:gridCol w="1339439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Összes felvett: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3999" marR="53999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72 159 fő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3999" marR="53999" marT="54000" marB="5400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Állami ösztöndíjas: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3999" marR="53999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53 759 fő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(58 844 fő)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3999" marR="53999" marT="54000" marB="5400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Önköltséges: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3999" marR="53999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18 400  fő</a:t>
                      </a:r>
                      <a:endParaRPr kumimoji="0" lang="hu-H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3999" marR="53999" marT="54000" marB="54000" anchor="ctr" horzOverflow="overflow"/>
                </a:tc>
              </a:tr>
            </a:tbl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3753676"/>
              </p:ext>
            </p:extLst>
          </p:nvPr>
        </p:nvGraphicFramePr>
        <p:xfrm>
          <a:off x="179512" y="27809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1180158"/>
              </p:ext>
            </p:extLst>
          </p:nvPr>
        </p:nvGraphicFramePr>
        <p:xfrm>
          <a:off x="4211960" y="7647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23528" y="765175"/>
            <a:ext cx="8568952" cy="51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Meghirdetés: 2013. július 26.</a:t>
            </a:r>
          </a:p>
          <a:p>
            <a:pPr eaLnBrk="1" hangingPunct="1"/>
            <a:r>
              <a:rPr lang="hu-H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Jelentkezési </a:t>
            </a:r>
            <a:r>
              <a:rPr lang="hu-H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határidő:	</a:t>
            </a:r>
            <a:r>
              <a:rPr lang="hu-H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2013. </a:t>
            </a:r>
            <a:r>
              <a:rPr lang="hu-H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augusztus </a:t>
            </a:r>
            <a:r>
              <a:rPr lang="hu-H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12.</a:t>
            </a:r>
            <a:endParaRPr lang="hu-HU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hu-H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Ponthatár megállapítás: </a:t>
            </a:r>
            <a:r>
              <a:rPr lang="hu-H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2013. </a:t>
            </a:r>
            <a:r>
              <a:rPr lang="hu-H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augusztus 29</a:t>
            </a:r>
            <a:r>
              <a:rPr lang="hu-H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</a:p>
          <a:p>
            <a:pPr eaLnBrk="1" hangingPunct="1"/>
            <a:endParaRPr lang="hu-HU" sz="2400" b="1" dirty="0">
              <a:latin typeface="Arial Narrow" panose="020B0606020202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hu-HU" sz="2400" b="1" dirty="0">
                <a:latin typeface="Arial Narrow" panose="020B0606020202030204" pitchFamily="34" charset="0"/>
              </a:rPr>
              <a:t>Jelentkezés módja</a:t>
            </a:r>
            <a:r>
              <a:rPr lang="hu-HU" sz="2400" b="1" dirty="0" smtClean="0">
                <a:latin typeface="Arial Narrow" panose="020B0606020202030204" pitchFamily="34" charset="0"/>
              </a:rPr>
              <a:t>: 			E-felvételi útján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hu-HU" sz="2400" b="1" dirty="0">
                <a:latin typeface="Arial Narrow" panose="020B0606020202030204" pitchFamily="34" charset="0"/>
              </a:rPr>
              <a:t>Jelentkezhetnek, akik</a:t>
            </a:r>
            <a:r>
              <a:rPr lang="hu-HU" sz="2400" b="1" dirty="0" smtClean="0">
                <a:latin typeface="Arial Narrow" panose="020B0606020202030204" pitchFamily="34" charset="0"/>
              </a:rPr>
              <a:t>: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lvl="1" eaLnBrk="1" hangingPunct="1">
              <a:spcBef>
                <a:spcPts val="600"/>
              </a:spcBef>
              <a:buFontTx/>
              <a:buChar char="•"/>
            </a:pPr>
            <a:r>
              <a:rPr lang="hu-HU" sz="2400" b="1" dirty="0">
                <a:latin typeface="Arial Narrow" panose="020B0606020202030204" pitchFamily="34" charset="0"/>
              </a:rPr>
              <a:t> nem vettek részt a </a:t>
            </a:r>
            <a:r>
              <a:rPr lang="hu-HU" sz="2400" b="1" dirty="0" smtClean="0">
                <a:latin typeface="Arial Narrow" panose="020B0606020202030204" pitchFamily="34" charset="0"/>
              </a:rPr>
              <a:t>2013. évi  </a:t>
            </a:r>
            <a:r>
              <a:rPr lang="hu-HU" sz="2400" b="1" dirty="0">
                <a:latin typeface="Arial Narrow" panose="020B0606020202030204" pitchFamily="34" charset="0"/>
              </a:rPr>
              <a:t>általános felvételi </a:t>
            </a:r>
            <a:r>
              <a:rPr lang="hu-HU" sz="2400" b="1" dirty="0" smtClean="0">
                <a:latin typeface="Arial Narrow" panose="020B0606020202030204" pitchFamily="34" charset="0"/>
              </a:rPr>
              <a:t>eljárásban,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hu-HU" sz="2400" b="1" dirty="0">
                <a:latin typeface="Arial Narrow" panose="020B0606020202030204" pitchFamily="34" charset="0"/>
              </a:rPr>
              <a:t> nem nyertek felvételt a </a:t>
            </a:r>
            <a:r>
              <a:rPr lang="hu-HU" sz="2400" b="1" dirty="0" smtClean="0">
                <a:latin typeface="Arial Narrow" panose="020B0606020202030204" pitchFamily="34" charset="0"/>
              </a:rPr>
              <a:t>2013. évi </a:t>
            </a:r>
            <a:r>
              <a:rPr lang="hu-HU" sz="2400" b="1" dirty="0">
                <a:latin typeface="Arial Narrow" panose="020B0606020202030204" pitchFamily="34" charset="0"/>
              </a:rPr>
              <a:t>általános felvételi eljárásban</a:t>
            </a:r>
            <a:r>
              <a:rPr lang="hu-HU" sz="2400" b="1" dirty="0" smtClean="0">
                <a:latin typeface="Arial Narrow" panose="020B0606020202030204" pitchFamily="34" charset="0"/>
              </a:rPr>
              <a:t>.</a:t>
            </a:r>
          </a:p>
          <a:p>
            <a:pPr lvl="1" eaLnBrk="1" hangingPunct="1"/>
            <a:endParaRPr lang="hu-HU" sz="2400" b="1" dirty="0" smtClean="0">
              <a:latin typeface="Arial Narrow" panose="020B0606020202030204" pitchFamily="34" charset="0"/>
            </a:endParaRPr>
          </a:p>
          <a:p>
            <a:pPr algn="ctr" eaLnBrk="1" hangingPunct="1"/>
            <a:r>
              <a:rPr lang="hu-HU" sz="2800" b="1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www.felvi.hu</a:t>
            </a:r>
            <a:endParaRPr lang="hu-HU" sz="2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292080" y="5013177"/>
            <a:ext cx="3600400" cy="85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marL="0" lvl="1" algn="r">
              <a:defRPr/>
            </a:pPr>
            <a:r>
              <a:rPr lang="hu-HU" sz="2800" b="1" dirty="0">
                <a:latin typeface="Arial Narrow" pitchFamily="34" charset="0"/>
                <a:cs typeface="Arial" charset="0"/>
              </a:rPr>
              <a:t>Pótfelvételi </a:t>
            </a:r>
            <a:r>
              <a:rPr lang="hu-HU" sz="2800" b="1" dirty="0" smtClean="0">
                <a:latin typeface="Arial Narrow" pitchFamily="34" charset="0"/>
                <a:cs typeface="Arial" charset="0"/>
              </a:rPr>
              <a:t>2013.</a:t>
            </a:r>
            <a:endParaRPr lang="hu-HU" sz="2400" dirty="0">
              <a:latin typeface="Arial Narrow" pitchFamily="34" charset="0"/>
              <a:cs typeface="Arial" charset="0"/>
            </a:endParaRPr>
          </a:p>
        </p:txBody>
      </p:sp>
      <p:sp>
        <p:nvSpPr>
          <p:cNvPr id="20484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FC2EA22-7C9B-4999-823F-11F467A15A19}" type="slidenum">
              <a:rPr lang="hu-HU" sz="1200">
                <a:latin typeface="Cambria" panose="02040503050406030204" pitchFamily="18" charset="0"/>
              </a:rPr>
              <a:pPr algn="l" eaLnBrk="1" hangingPunct="1"/>
              <a:t>20</a:t>
            </a:fld>
            <a:endParaRPr lang="hu-HU" sz="1200">
              <a:latin typeface="Cambria" panose="02040503050406030204" pitchFamily="18" charset="0"/>
            </a:endParaRPr>
          </a:p>
        </p:txBody>
      </p:sp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23528" y="765175"/>
            <a:ext cx="8568952" cy="51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sz="2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1" eaLnBrk="1" hangingPunct="1"/>
            <a:endParaRPr lang="hu-HU" sz="2400" b="1" dirty="0" smtClean="0">
              <a:latin typeface="Arial Narrow" panose="020B0606020202030204" pitchFamily="34" charset="0"/>
            </a:endParaRPr>
          </a:p>
          <a:p>
            <a:pPr algn="ctr" eaLnBrk="1" hangingPunct="1"/>
            <a:endParaRPr lang="hu-HU" sz="2800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 eaLnBrk="1" hangingPunct="1"/>
            <a:endParaRPr lang="hu-HU" sz="2800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 eaLnBrk="1" hangingPunct="1"/>
            <a:endParaRPr lang="hu-HU" sz="2800" b="1" dirty="0" smtClean="0">
              <a:latin typeface="Arial Narrow" pitchFamily="34" charset="0"/>
              <a:cs typeface="Arial" charset="0"/>
            </a:endParaRPr>
          </a:p>
          <a:p>
            <a:pPr algn="ctr" eaLnBrk="1" hangingPunct="1"/>
            <a:r>
              <a:rPr lang="hu-HU" sz="3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Felsőoktatási </a:t>
            </a:r>
            <a:r>
              <a:rPr lang="hu-HU" sz="3600" b="1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EMMInens</a:t>
            </a:r>
            <a:endParaRPr lang="hu-HU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076056" y="5013177"/>
            <a:ext cx="3816424" cy="85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marL="0" lvl="1" algn="r">
              <a:defRPr/>
            </a:pPr>
            <a:r>
              <a:rPr lang="hu-HU" sz="2800" b="1" dirty="0" smtClean="0">
                <a:latin typeface="Arial Narrow" pitchFamily="34" charset="0"/>
                <a:cs typeface="Arial" charset="0"/>
              </a:rPr>
              <a:t>További információ 2013</a:t>
            </a:r>
            <a:endParaRPr lang="hu-HU" sz="2400" dirty="0">
              <a:latin typeface="Arial Narrow" pitchFamily="34" charset="0"/>
              <a:cs typeface="Arial" charset="0"/>
            </a:endParaRPr>
          </a:p>
        </p:txBody>
      </p:sp>
      <p:sp>
        <p:nvSpPr>
          <p:cNvPr id="20484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FC2EA22-7C9B-4999-823F-11F467A15A19}" type="slidenum">
              <a:rPr lang="hu-HU" sz="1200">
                <a:latin typeface="Cambria" panose="02040503050406030204" pitchFamily="18" charset="0"/>
              </a:rPr>
              <a:pPr algn="l" eaLnBrk="1" hangingPunct="1"/>
              <a:t>21</a:t>
            </a:fld>
            <a:endParaRPr lang="hu-HU" sz="1200">
              <a:latin typeface="Cambria" panose="02040503050406030204" pitchFamily="18" charset="0"/>
            </a:endParaRPr>
          </a:p>
        </p:txBody>
      </p:sp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7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6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71488" y="5053807"/>
            <a:ext cx="8637587" cy="82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800" b="1" dirty="0">
                <a:latin typeface="Arial Narrow" panose="020B0606020202030204" pitchFamily="34" charset="0"/>
              </a:rPr>
              <a:t>„Bejutási arány” </a:t>
            </a:r>
            <a:r>
              <a:rPr lang="hu-HU" sz="2800" b="1" dirty="0" smtClean="0">
                <a:latin typeface="Arial Narrow" panose="020B0606020202030204" pitchFamily="34" charset="0"/>
              </a:rPr>
              <a:t>2013</a:t>
            </a:r>
            <a:endParaRPr lang="hu-HU" sz="2000" dirty="0">
              <a:latin typeface="Arial Narrow" panose="020B0606020202030204" pitchFamily="34" charset="0"/>
            </a:endParaRPr>
          </a:p>
        </p:txBody>
      </p:sp>
      <p:sp>
        <p:nvSpPr>
          <p:cNvPr id="10243" name="Text Box 145"/>
          <p:cNvSpPr txBox="1">
            <a:spLocks noChangeArrowheads="1"/>
          </p:cNvSpPr>
          <p:nvPr/>
        </p:nvSpPr>
        <p:spPr bwMode="auto">
          <a:xfrm>
            <a:off x="539552" y="5053807"/>
            <a:ext cx="731284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sz="1200" b="1" i="1" dirty="0">
                <a:latin typeface="Arial Narrow" panose="020B0606020202030204" pitchFamily="34" charset="0"/>
              </a:rPr>
              <a:t>*a nappali munkarendű, állami ösztöndíjjal támogatott </a:t>
            </a:r>
            <a:r>
              <a:rPr lang="hu-HU" sz="1200" b="1" i="1" dirty="0" smtClean="0">
                <a:latin typeface="Arial Narrow" panose="020B0606020202030204" pitchFamily="34" charset="0"/>
              </a:rPr>
              <a:t>, első helyen  </a:t>
            </a:r>
            <a:r>
              <a:rPr lang="hu-HU" sz="1200" b="1" i="1" dirty="0">
                <a:latin typeface="Arial Narrow" panose="020B0606020202030204" pitchFamily="34" charset="0"/>
              </a:rPr>
              <a:t>alap- </a:t>
            </a:r>
            <a:r>
              <a:rPr lang="hu-HU" sz="1200" b="1" i="1" dirty="0" smtClean="0">
                <a:latin typeface="Arial Narrow" panose="020B0606020202030204" pitchFamily="34" charset="0"/>
              </a:rPr>
              <a:t>és </a:t>
            </a:r>
            <a:r>
              <a:rPr lang="hu-HU" sz="1200" b="1" i="1" dirty="0">
                <a:latin typeface="Arial Narrow" panose="020B0606020202030204" pitchFamily="34" charset="0"/>
              </a:rPr>
              <a:t>osztatlan képzésekre jelentkezők </a:t>
            </a:r>
            <a:r>
              <a:rPr lang="hu-HU" sz="1200" b="1" i="1" dirty="0" smtClean="0">
                <a:latin typeface="Arial Narrow" panose="020B0606020202030204" pitchFamily="34" charset="0"/>
              </a:rPr>
              <a:t>közül felvettek első helyen elért pontszámának átlaga.</a:t>
            </a:r>
            <a:endParaRPr lang="hu-HU" sz="1200" b="1" i="1" dirty="0">
              <a:latin typeface="Arial Narrow" panose="020B0606020202030204" pitchFamily="34" charset="0"/>
            </a:endParaRPr>
          </a:p>
        </p:txBody>
      </p:sp>
      <p:sp>
        <p:nvSpPr>
          <p:cNvPr id="10244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1E52CF1-7499-4010-B0D6-3AE92AE3EBBD}" type="slidenum">
              <a:rPr lang="hu-HU" sz="1200">
                <a:latin typeface="Cambria" panose="02040503050406030204" pitchFamily="18" charset="0"/>
              </a:rPr>
              <a:pPr algn="l" eaLnBrk="1" hangingPunct="1"/>
              <a:t>3</a:t>
            </a:fld>
            <a:endParaRPr lang="hu-HU" sz="1200">
              <a:latin typeface="Cambria" panose="02040503050406030204" pitchFamily="18" charset="0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5838891"/>
              </p:ext>
            </p:extLst>
          </p:nvPr>
        </p:nvGraphicFramePr>
        <p:xfrm>
          <a:off x="569707" y="836712"/>
          <a:ext cx="8064895" cy="422422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73830"/>
                <a:gridCol w="1228937"/>
                <a:gridCol w="1536170"/>
                <a:gridCol w="1689788"/>
                <a:gridCol w="1536170"/>
              </a:tblGrid>
              <a:tr h="43204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Meghirdetett kapacitások száma:  178.278 fő</a:t>
                      </a:r>
                      <a:endParaRPr lang="hu-HU" sz="1600" b="1" i="1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</a:tr>
              <a:tr h="50405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Potenciálisan ösztöndíjas helyek száma:  100.000 fő</a:t>
                      </a:r>
                      <a:endParaRPr lang="hu-HU" sz="1600" b="1" i="1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</a:tr>
              <a:tr h="85430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/>
                        <a:t> </a:t>
                      </a:r>
                      <a:endParaRPr lang="hu-HU" sz="1600" b="1" i="1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/>
                        <a:t>Jelentkező (fő) 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/>
                        <a:t>Első helyre felvett (jelentkezők </a:t>
                      </a:r>
                      <a:r>
                        <a:rPr lang="hu-HU" sz="1600" u="none" strike="noStrike" baseline="0" dirty="0" smtClean="0"/>
                        <a:t/>
                      </a:r>
                      <a:br>
                        <a:rPr lang="hu-HU" sz="1600" u="none" strike="noStrike" baseline="0" dirty="0" smtClean="0"/>
                      </a:br>
                      <a:r>
                        <a:rPr lang="hu-HU" sz="1600" u="none" strike="noStrike" dirty="0" smtClean="0"/>
                        <a:t>%-</a:t>
                      </a:r>
                      <a:r>
                        <a:rPr lang="hu-HU" sz="1600" u="none" strike="noStrike" dirty="0"/>
                        <a:t>a) 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/>
                        <a:t>Valamelyik képzésre </a:t>
                      </a:r>
                      <a:r>
                        <a:rPr lang="hu-HU" sz="1600" u="none" strike="noStrike" dirty="0" smtClean="0"/>
                        <a:t>felvett</a:t>
                      </a:r>
                      <a:br>
                        <a:rPr lang="hu-HU" sz="1600" u="none" strike="noStrike" dirty="0" smtClean="0"/>
                      </a:br>
                      <a:r>
                        <a:rPr lang="hu-HU" sz="1600" u="none" strike="noStrike" dirty="0" smtClean="0"/>
                        <a:t>(jelentkezők</a:t>
                      </a:r>
                      <a:br>
                        <a:rPr lang="hu-HU" sz="1600" u="none" strike="noStrike" dirty="0" smtClean="0"/>
                      </a:br>
                      <a:r>
                        <a:rPr lang="hu-HU" sz="1600" u="none" strike="noStrike" dirty="0" smtClean="0"/>
                        <a:t>%-</a:t>
                      </a:r>
                      <a:r>
                        <a:rPr lang="hu-HU" sz="1600" u="none" strike="noStrike" dirty="0"/>
                        <a:t>a)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/>
                        <a:t>Fel nem vett (</a:t>
                      </a:r>
                      <a:r>
                        <a:rPr lang="hu-HU" sz="1600" u="none" strike="noStrike" dirty="0" smtClean="0"/>
                        <a:t>jelentkezők</a:t>
                      </a:r>
                      <a:br>
                        <a:rPr lang="hu-HU" sz="1600" u="none" strike="noStrike" dirty="0" smtClean="0"/>
                      </a:br>
                      <a:r>
                        <a:rPr lang="hu-HU" sz="1600" u="none" strike="noStrike" dirty="0" smtClean="0"/>
                        <a:t>%-</a:t>
                      </a:r>
                      <a:r>
                        <a:rPr lang="hu-HU" sz="1600" u="none" strike="noStrike" dirty="0"/>
                        <a:t>a) 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/>
                </a:tc>
              </a:tr>
              <a:tr h="58593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/>
                        <a:t>Összes jelentkező 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95 445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55,3%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20,4%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24,3%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3539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/>
                        <a:t>Legalább </a:t>
                      </a:r>
                      <a:r>
                        <a:rPr lang="hu-HU" sz="1400" u="sng" strike="noStrike" dirty="0" smtClean="0"/>
                        <a:t>366</a:t>
                      </a:r>
                      <a:r>
                        <a:rPr lang="hu-HU" sz="1400" u="none" strike="noStrike" dirty="0" smtClean="0"/>
                        <a:t> </a:t>
                      </a:r>
                      <a:r>
                        <a:rPr lang="hu-HU" sz="1400" u="none" strike="noStrike" dirty="0"/>
                        <a:t>pontot* elért </a:t>
                      </a:r>
                      <a:r>
                        <a:rPr lang="hu-HU" sz="1400" u="none" strike="noStrike" dirty="0" smtClean="0"/>
                        <a:t>alap- és</a:t>
                      </a:r>
                      <a:r>
                        <a:rPr lang="hu-HU" sz="1400" u="none" strike="noStrike" baseline="0" dirty="0" smtClean="0"/>
                        <a:t> osztatlan képzésre</a:t>
                      </a:r>
                      <a:r>
                        <a:rPr lang="hu-HU" sz="1400" u="none" strike="noStrike" dirty="0" smtClean="0"/>
                        <a:t>, nappali munkarendre, állami</a:t>
                      </a:r>
                      <a:r>
                        <a:rPr lang="hu-HU" sz="1400" u="none" strike="noStrike" baseline="0" dirty="0" smtClean="0"/>
                        <a:t> ösztöndíjjal</a:t>
                      </a:r>
                      <a:r>
                        <a:rPr lang="hu-HU" sz="1400" u="none" strike="noStrike" dirty="0" smtClean="0"/>
                        <a:t> </a:t>
                      </a:r>
                      <a:r>
                        <a:rPr lang="hu-HU" sz="1400" u="none" strike="noStrike" dirty="0"/>
                        <a:t>támogatott </a:t>
                      </a:r>
                      <a:r>
                        <a:rPr lang="hu-HU" sz="1400" u="none" strike="noStrike" dirty="0" smtClean="0"/>
                        <a:t>jelentkezők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23 734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61,7%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13,5%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effectLst/>
                        </a:rPr>
                        <a:t>24,8%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96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186358113"/>
              </p:ext>
            </p:extLst>
          </p:nvPr>
        </p:nvGraphicFramePr>
        <p:xfrm>
          <a:off x="991660" y="764704"/>
          <a:ext cx="7160680" cy="379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1066"/>
                <a:gridCol w="2359614"/>
              </a:tblGrid>
              <a:tr h="42471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Jelentkezők </a:t>
                      </a: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száma</a:t>
                      </a:r>
                    </a:p>
                  </a:txBody>
                  <a:tcPr marL="9525" marR="9525" marT="9525" marB="0" anchor="ctr"/>
                </a:tc>
              </a:tr>
              <a:tr h="4247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 érte el a jogszabályi minimum ponthatárt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10.821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2471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Alkalmassági vizsgán nem felelt meg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2471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Felvételi vizsgán nem jelent meg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9874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jelentkezésen középszintű érettségi vizsgaeredmény nem fogadható 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2.728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9874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Felsőfokú oklevél hiánya miatt elutasítva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2.562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987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nyelvvizsga hiánya mesterképzésen nem volt kizáró ok!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691680" y="4797152"/>
            <a:ext cx="70567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>
                <a:latin typeface="Arial Narrow" pitchFamily="34" charset="0"/>
              </a:rPr>
              <a:t>Felvételi eljárásból való kizárás főbb indokai</a:t>
            </a:r>
          </a:p>
          <a:p>
            <a:pPr algn="r"/>
            <a:r>
              <a:rPr lang="hu-HU" dirty="0" smtClean="0"/>
              <a:t>(egy jelentkező esetén több indok egyszerre is fennállhat!)</a:t>
            </a:r>
            <a:endParaRPr lang="hu-HU" dirty="0"/>
          </a:p>
        </p:txBody>
      </p:sp>
      <p:pic>
        <p:nvPicPr>
          <p:cNvPr id="4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730874"/>
            <a:ext cx="1584176" cy="1082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20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65895565"/>
              </p:ext>
            </p:extLst>
          </p:nvPr>
        </p:nvGraphicFramePr>
        <p:xfrm>
          <a:off x="323528" y="836712"/>
          <a:ext cx="8229600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5444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A</a:t>
                      </a:r>
                      <a:r>
                        <a:rPr lang="hu-H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 Kormány vállalása: legalább 55.000 ösztöndíjas felvétele</a:t>
                      </a:r>
                      <a:endParaRPr lang="hu-HU" sz="20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54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Ösztöndíjasok száma</a:t>
                      </a:r>
                      <a:endParaRPr lang="hu-HU" sz="20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2012. </a:t>
                      </a:r>
                      <a:r>
                        <a:rPr lang="hu-HU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év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2013. év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Keresztféléves </a:t>
                      </a: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eljárásban felvett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3572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3785</a:t>
                      </a:r>
                    </a:p>
                  </a:txBody>
                  <a:tcPr marL="68580" marR="68580" marT="0" marB="0" anchor="ctr"/>
                </a:tc>
              </a:tr>
              <a:tr h="10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Általános </a:t>
                      </a: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felvételi eljárásban felvett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51308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53759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008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Doktori </a:t>
                      </a: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képzésben felvett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1300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1300</a:t>
                      </a:r>
                    </a:p>
                  </a:txBody>
                  <a:tcPr marL="68580" marR="68580" marT="0" marB="0" anchor="ctr"/>
                </a:tc>
              </a:tr>
              <a:tr h="6143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Ö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sszesen</a:t>
                      </a: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: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56 180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58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844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889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251575725"/>
              </p:ext>
            </p:extLst>
          </p:nvPr>
        </p:nvGraphicFramePr>
        <p:xfrm>
          <a:off x="457200" y="836713"/>
          <a:ext cx="8229600" cy="47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004664"/>
                <a:gridCol w="1299592"/>
                <a:gridCol w="1443608"/>
                <a:gridCol w="1371600"/>
                <a:gridCol w="1371600"/>
              </a:tblGrid>
              <a:tr h="79208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A Kormány vállalása: minden szakon legyen ösztöndíjas meghirdetés</a:t>
                      </a:r>
                      <a:endParaRPr lang="hu-HU" sz="2000" b="1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164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Szak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neve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Eredeti ponthatár</a:t>
                      </a: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Módosított ponthatár</a:t>
                      </a: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240 pont feletti első helyes jelentkezők</a:t>
                      </a: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Ösztöndíjas képzésre felvettek száma</a:t>
                      </a: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hu-H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alkalmazott közgazdaságtan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465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120 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26,6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gazdálkodási és menedzsment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460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1560 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151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9,7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gazdaságelemzés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465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 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21,7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nemzetközi gazdálkodás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460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795 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200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25,1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nemzetközi tanulmányok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465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531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86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16,2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közszolgálati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440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u-H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u-HU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szak nem indul. 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üzleti szakoktató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440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u-H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u-H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 szak nem indul. 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6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698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graphicFrame>
        <p:nvGraphicFramePr>
          <p:cNvPr id="3" name="Tartalom helye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956598784"/>
              </p:ext>
            </p:extLst>
          </p:nvPr>
        </p:nvGraphicFramePr>
        <p:xfrm>
          <a:off x="457200" y="692553"/>
          <a:ext cx="8229600" cy="4926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1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Szak neve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Eredeti ponthatár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Módosított ponthatár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240 pont feletti első helyes jelentkezők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Ösztöndíjas képzésre felvettek száma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kereskedelem és marketing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460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449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832 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85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10,2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kommunikáció és médiatudomány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470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455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325 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5,8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munkaügyi és tb. igazgatási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425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410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188 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7,4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pénzügy és számvitel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460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458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1076 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117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10,8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turizmus-vendéglátás</a:t>
                      </a:r>
                      <a:endParaRPr lang="hu-HU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465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428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1299 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161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12,4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andragógia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445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430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106 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</a:t>
                      </a: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igazságügyi igazgatási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435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424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210 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10,5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jogász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465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464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1290 </a:t>
                      </a:r>
                      <a:endParaRPr lang="hu-H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10,0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emberi erőforrások</a:t>
                      </a:r>
                      <a:endParaRPr lang="hu-HU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460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443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343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</a:t>
                      </a: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hu-H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9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hu-HU" sz="1200">
                        <a:effectLst/>
                        <a:latin typeface="+mj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8721 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1072 </a:t>
                      </a:r>
                      <a:endParaRPr lang="hu-H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12,3</a:t>
                      </a:r>
                      <a:endParaRPr lang="hu-H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9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4797153"/>
            <a:ext cx="8637587" cy="936104"/>
          </a:xfrm>
        </p:spPr>
        <p:txBody>
          <a:bodyPr/>
          <a:lstStyle/>
          <a:p>
            <a:pPr algn="r" eaLnBrk="1" hangingPunct="1"/>
            <a:r>
              <a:rPr lang="hu-H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Felvettek által elért pontszámok 2010-2013</a:t>
            </a:r>
            <a:br>
              <a:rPr lang="hu-H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hu-HU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(alap- és</a:t>
            </a:r>
            <a:r>
              <a:rPr lang="hu-HU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osztatlan, nappali munkarend,</a:t>
            </a:r>
            <a:b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állami ösztöndíjjal támogatott képzések)</a:t>
            </a:r>
          </a:p>
        </p:txBody>
      </p:sp>
      <p:sp>
        <p:nvSpPr>
          <p:cNvPr id="9219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47E73EE-A7FF-498D-A5F9-537A1648522E}" type="slidenum">
              <a:rPr lang="hu-HU" sz="1200">
                <a:latin typeface="Cambria" panose="02040503050406030204" pitchFamily="18" charset="0"/>
              </a:rPr>
              <a:pPr algn="l" eaLnBrk="1" hangingPunct="1"/>
              <a:t>8</a:t>
            </a:fld>
            <a:endParaRPr lang="hu-HU" sz="1200">
              <a:latin typeface="Cambria" panose="02040503050406030204" pitchFamily="18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2464185"/>
              </p:ext>
            </p:extLst>
          </p:nvPr>
        </p:nvGraphicFramePr>
        <p:xfrm>
          <a:off x="899592" y="1104798"/>
          <a:ext cx="73448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476672"/>
            <a:ext cx="863758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800" b="1" dirty="0" smtClean="0">
                <a:latin typeface="Arial Narrow" panose="020B0606020202030204" pitchFamily="34" charset="0"/>
                <a:ea typeface="+mj-ea"/>
                <a:cs typeface="+mj-cs"/>
              </a:rPr>
              <a:t>Kapacitás és felvételi pontszám összefüggése</a:t>
            </a:r>
          </a:p>
        </p:txBody>
      </p:sp>
      <p:pic>
        <p:nvPicPr>
          <p:cNvPr id="10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67544" y="5115962"/>
            <a:ext cx="8424936" cy="81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400" b="1" dirty="0">
                <a:latin typeface="Arial Narrow" panose="020B0606020202030204" pitchFamily="34" charset="0"/>
              </a:rPr>
              <a:t>A legmagasabb ponthatárok </a:t>
            </a:r>
            <a:r>
              <a:rPr lang="hu-HU" sz="2400" b="1" dirty="0" smtClean="0">
                <a:latin typeface="Arial Narrow" panose="020B0606020202030204" pitchFamily="34" charset="0"/>
              </a:rPr>
              <a:t>2013</a:t>
            </a:r>
            <a:r>
              <a:rPr lang="hu-HU" sz="2000" b="1" dirty="0" smtClean="0">
                <a:latin typeface="Arial Narrow" panose="020B0606020202030204" pitchFamily="34" charset="0"/>
              </a:rPr>
              <a:t/>
            </a:r>
            <a:br>
              <a:rPr lang="hu-HU" sz="2000" b="1" dirty="0" smtClean="0">
                <a:latin typeface="Arial Narrow" panose="020B0606020202030204" pitchFamily="34" charset="0"/>
              </a:rPr>
            </a:br>
            <a:r>
              <a:rPr lang="hu-HU" sz="1600" dirty="0" smtClean="0">
                <a:latin typeface="Arial Narrow" panose="020B0606020202030204" pitchFamily="34" charset="0"/>
              </a:rPr>
              <a:t>(alap- és </a:t>
            </a:r>
            <a:r>
              <a:rPr lang="hu-HU" sz="1600" dirty="0">
                <a:latin typeface="Arial Narrow" panose="020B0606020202030204" pitchFamily="34" charset="0"/>
              </a:rPr>
              <a:t>osztatlan, nappali </a:t>
            </a:r>
            <a:r>
              <a:rPr lang="hu-HU" sz="1600" dirty="0" smtClean="0">
                <a:latin typeface="Arial Narrow" panose="020B0606020202030204" pitchFamily="34" charset="0"/>
              </a:rPr>
              <a:t>munkarend, </a:t>
            </a:r>
          </a:p>
          <a:p>
            <a:pPr algn="r" eaLnBrk="1" hangingPunct="1"/>
            <a:r>
              <a:rPr lang="hu-HU" sz="1600" dirty="0" smtClean="0">
                <a:latin typeface="Arial Narrow" panose="020B0606020202030204" pitchFamily="34" charset="0"/>
              </a:rPr>
              <a:t>állami </a:t>
            </a:r>
            <a:r>
              <a:rPr lang="hu-HU" sz="1600" dirty="0">
                <a:latin typeface="Arial Narrow" panose="020B0606020202030204" pitchFamily="34" charset="0"/>
              </a:rPr>
              <a:t>ösztöndíjjal támogatott képzések)</a:t>
            </a:r>
          </a:p>
        </p:txBody>
      </p:sp>
      <p:sp>
        <p:nvSpPr>
          <p:cNvPr id="13315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1438" y="6524625"/>
            <a:ext cx="468312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C2598BD0-9C13-4DD9-B150-769832062FF4}" type="slidenum">
              <a:rPr lang="hu-HU" sz="1200">
                <a:latin typeface="Cambria" panose="02040503050406030204" pitchFamily="18" charset="0"/>
              </a:rPr>
              <a:pPr algn="l" eaLnBrk="1" hangingPunct="1"/>
              <a:t>9</a:t>
            </a:fld>
            <a:endParaRPr lang="hu-HU" sz="1200">
              <a:latin typeface="Cambria" panose="02040503050406030204" pitchFamily="18" charset="0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5973040"/>
              </p:ext>
            </p:extLst>
          </p:nvPr>
        </p:nvGraphicFramePr>
        <p:xfrm>
          <a:off x="971600" y="620687"/>
          <a:ext cx="7056783" cy="421857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46773"/>
                <a:gridCol w="1270396"/>
                <a:gridCol w="1136670"/>
                <a:gridCol w="1002944"/>
              </a:tblGrid>
              <a:tr h="55704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Képzés*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06" marR="45706" marT="45713" marB="4571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Intézmény/kar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06" marR="45706" marT="45713" marB="4571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Ponthatár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06" marR="45706" marT="45713" marB="4571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Felvettek átlagpontja</a:t>
                      </a:r>
                    </a:p>
                  </a:txBody>
                  <a:tcPr marL="45706" marR="45706" marT="45713" marB="45713" anchor="ctr"/>
                </a:tc>
              </a:tr>
              <a:tr h="41778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nemzetközi igazgatási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NKE-KTK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461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KRE-BTK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457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mechatronikai 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BME-GÉK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ELTE-PPK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458</a:t>
                      </a:r>
                    </a:p>
                  </a:txBody>
                  <a:tcPr marL="9525" marR="9525" marT="9525" marB="0" anchor="ctr"/>
                </a:tc>
              </a:tr>
              <a:tr h="39835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germanisztika [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skandinavisztika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ELTE-BTK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457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SZTE-BTK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DE-BTK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igazságügyi igazgatási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PPKE-JÁK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vegyészmérnöki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BME-VBK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</a:t>
                      </a:r>
                    </a:p>
                  </a:txBody>
                  <a:tcPr marL="9525" marR="9525" marT="9525" marB="0" anchor="ctr"/>
                </a:tc>
              </a:tr>
              <a:tr h="3556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általános orvos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SE-ÁOK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971600" y="4854352"/>
            <a:ext cx="49103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 smtClean="0"/>
              <a:t>* </a:t>
            </a:r>
            <a:r>
              <a:rPr lang="hu-HU" sz="1100" dirty="0" smtClean="0"/>
              <a:t>Legalább 5 felvett hallgató esetében, a 16 rögzített ponthatárú szak nélkül.</a:t>
            </a:r>
            <a:endParaRPr lang="hu-HU" sz="1100" dirty="0"/>
          </a:p>
        </p:txBody>
      </p:sp>
      <p:pic>
        <p:nvPicPr>
          <p:cNvPr id="7" name="Picture 2" descr="C:\Users\stegercs\AppData\Local\Microsoft\Windows\Temporary Internet Files\Content.IE5\WB9GQENY\emmi_color-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733256"/>
            <a:ext cx="1584176" cy="1082502"/>
          </a:xfrm>
          <a:prstGeom prst="rect">
            <a:avLst/>
          </a:prstGeom>
          <a:noFill/>
        </p:spPr>
      </p:pic>
      <p:pic>
        <p:nvPicPr>
          <p:cNvPr id="8" name="Picture 2" descr="S:\Educatio\Igazgatóságok\Kommunikációs\Folyamatmenedzsment\Felsőoktatás\_Arculat\EDUlogo_2012november\edulogo 2012\ketszin\edu ketszin p313 p390 [Converted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77168"/>
            <a:ext cx="2384499" cy="6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lapértelmezett terv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4810</TotalTime>
  <Words>1492</Words>
  <Application>Microsoft Office PowerPoint</Application>
  <PresentationFormat>Diavetítés a képernyőre (4:3 oldalarány)</PresentationFormat>
  <Paragraphs>707</Paragraphs>
  <Slides>21</Slides>
  <Notes>13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Alapértelmezett terv</vt:lpstr>
      <vt:lpstr>Felsőoktatási felvételi 2013 </vt:lpstr>
      <vt:lpstr>Jelentkezők – felvettek száma  </vt:lpstr>
      <vt:lpstr>3. dia</vt:lpstr>
      <vt:lpstr>4. dia</vt:lpstr>
      <vt:lpstr>5. dia</vt:lpstr>
      <vt:lpstr>6. dia</vt:lpstr>
      <vt:lpstr>7. dia</vt:lpstr>
      <vt:lpstr>Felvettek által elért pontszámok 2010-2013  (alap- és osztatlan, nappali munkarend, állami ösztöndíjjal támogatott képzések)</vt:lpstr>
      <vt:lpstr>9. dia</vt:lpstr>
      <vt:lpstr>A legnépszerűbb intézmények 2013 (alap- és osztatlan, nappali munkarend, állami ösztöndíjjal támogatott képzések)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Ponthatárok nyilvánosságra hozatala 2013</vt:lpstr>
      <vt:lpstr>20. dia</vt:lpstr>
      <vt:lpstr>21.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csehb</cp:lastModifiedBy>
  <cp:revision>383</cp:revision>
  <dcterms:created xsi:type="dcterms:W3CDTF">2011-02-27T14:02:30Z</dcterms:created>
  <dcterms:modified xsi:type="dcterms:W3CDTF">2013-07-25T09:01:10Z</dcterms:modified>
</cp:coreProperties>
</file>